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56" r:id="rId2"/>
    <p:sldId id="329" r:id="rId3"/>
    <p:sldId id="307" r:id="rId4"/>
    <p:sldId id="330" r:id="rId5"/>
    <p:sldId id="332" r:id="rId6"/>
    <p:sldId id="333" r:id="rId7"/>
    <p:sldId id="334" r:id="rId8"/>
    <p:sldId id="335" r:id="rId9"/>
    <p:sldId id="347" r:id="rId10"/>
    <p:sldId id="354" r:id="rId11"/>
    <p:sldId id="348" r:id="rId12"/>
    <p:sldId id="349" r:id="rId13"/>
    <p:sldId id="360" r:id="rId14"/>
    <p:sldId id="351" r:id="rId15"/>
    <p:sldId id="358" r:id="rId16"/>
    <p:sldId id="361" r:id="rId17"/>
    <p:sldId id="367" r:id="rId18"/>
    <p:sldId id="338" r:id="rId19"/>
    <p:sldId id="369" r:id="rId20"/>
    <p:sldId id="368" r:id="rId21"/>
    <p:sldId id="370" r:id="rId22"/>
    <p:sldId id="267" r:id="rId23"/>
    <p:sldId id="321" r:id="rId24"/>
    <p:sldId id="371" r:id="rId25"/>
    <p:sldId id="269" r:id="rId26"/>
    <p:sldId id="372" r:id="rId27"/>
    <p:sldId id="271" r:id="rId28"/>
    <p:sldId id="373" r:id="rId29"/>
    <p:sldId id="376" r:id="rId30"/>
    <p:sldId id="413" r:id="rId31"/>
    <p:sldId id="374" r:id="rId32"/>
    <p:sldId id="453" r:id="rId33"/>
    <p:sldId id="426" r:id="rId34"/>
    <p:sldId id="427" r:id="rId35"/>
    <p:sldId id="428" r:id="rId36"/>
    <p:sldId id="430" r:id="rId37"/>
    <p:sldId id="431" r:id="rId38"/>
    <p:sldId id="433" r:id="rId39"/>
    <p:sldId id="383" r:id="rId40"/>
    <p:sldId id="448" r:id="rId41"/>
    <p:sldId id="449" r:id="rId42"/>
    <p:sldId id="450" r:id="rId43"/>
    <p:sldId id="452" r:id="rId44"/>
    <p:sldId id="451" r:id="rId45"/>
    <p:sldId id="454" r:id="rId46"/>
    <p:sldId id="386" r:id="rId47"/>
    <p:sldId id="418" r:id="rId48"/>
    <p:sldId id="419" r:id="rId49"/>
    <p:sldId id="421" r:id="rId50"/>
    <p:sldId id="422" r:id="rId51"/>
    <p:sldId id="424" r:id="rId52"/>
    <p:sldId id="425" r:id="rId53"/>
    <p:sldId id="396" r:id="rId54"/>
    <p:sldId id="438" r:id="rId55"/>
    <p:sldId id="439" r:id="rId56"/>
    <p:sldId id="440" r:id="rId57"/>
    <p:sldId id="441" r:id="rId58"/>
    <p:sldId id="443" r:id="rId59"/>
    <p:sldId id="442" r:id="rId60"/>
    <p:sldId id="455" r:id="rId61"/>
    <p:sldId id="283" r:id="rId62"/>
    <p:sldId id="402" r:id="rId63"/>
    <p:sldId id="404" r:id="rId64"/>
    <p:sldId id="407" r:id="rId65"/>
    <p:sldId id="406" r:id="rId66"/>
    <p:sldId id="456" r:id="rId67"/>
    <p:sldId id="435" r:id="rId68"/>
    <p:sldId id="409" r:id="rId69"/>
    <p:sldId id="411" r:id="rId70"/>
    <p:sldId id="436" r:id="rId71"/>
    <p:sldId id="437" r:id="rId72"/>
    <p:sldId id="444" r:id="rId73"/>
    <p:sldId id="446" r:id="rId74"/>
    <p:sldId id="445" r:id="rId75"/>
    <p:sldId id="412" r:id="rId76"/>
    <p:sldId id="447" r:id="rId77"/>
    <p:sldId id="408" r:id="rId78"/>
    <p:sldId id="457" r:id="rId79"/>
    <p:sldId id="400" r:id="rId80"/>
    <p:sldId id="414" r:id="rId81"/>
    <p:sldId id="294" r:id="rId82"/>
    <p:sldId id="416" r:id="rId83"/>
    <p:sldId id="293" r:id="rId84"/>
    <p:sldId id="417" r:id="rId85"/>
    <p:sldId id="434"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blem Statement" id="{30C15D40-63BC-4A5A-B48C-19312AB7AA28}">
          <p14:sldIdLst>
            <p14:sldId id="256"/>
            <p14:sldId id="329"/>
            <p14:sldId id="307"/>
            <p14:sldId id="330"/>
            <p14:sldId id="332"/>
            <p14:sldId id="333"/>
            <p14:sldId id="334"/>
            <p14:sldId id="335"/>
            <p14:sldId id="347"/>
            <p14:sldId id="354"/>
            <p14:sldId id="348"/>
            <p14:sldId id="349"/>
            <p14:sldId id="360"/>
            <p14:sldId id="351"/>
            <p14:sldId id="358"/>
            <p14:sldId id="361"/>
            <p14:sldId id="367"/>
            <p14:sldId id="338"/>
            <p14:sldId id="369"/>
            <p14:sldId id="368"/>
          </p14:sldIdLst>
        </p14:section>
        <p14:section name="Problem Reso: T.A.P. Intro" id="{26426D29-CB7F-4F35-82E4-80DB2EF72F8F}">
          <p14:sldIdLst>
            <p14:sldId id="370"/>
            <p14:sldId id="267"/>
            <p14:sldId id="321"/>
            <p14:sldId id="371"/>
          </p14:sldIdLst>
        </p14:section>
        <p14:section name="T.A.P. Components" id="{E80C31A2-80E2-4DDC-AAB9-1284540D297D}">
          <p14:sldIdLst>
            <p14:sldId id="269"/>
            <p14:sldId id="372"/>
            <p14:sldId id="271"/>
            <p14:sldId id="373"/>
            <p14:sldId id="376"/>
            <p14:sldId id="413"/>
            <p14:sldId id="374"/>
          </p14:sldIdLst>
        </p14:section>
        <p14:section name="T.A.P. Creation" id="{0C355B7F-C643-42AC-93DA-BB18ED334BBC}">
          <p14:sldIdLst>
            <p14:sldId id="453"/>
            <p14:sldId id="426"/>
            <p14:sldId id="427"/>
            <p14:sldId id="428"/>
            <p14:sldId id="430"/>
            <p14:sldId id="431"/>
            <p14:sldId id="433"/>
            <p14:sldId id="383"/>
            <p14:sldId id="448"/>
            <p14:sldId id="449"/>
            <p14:sldId id="450"/>
            <p14:sldId id="452"/>
            <p14:sldId id="451"/>
            <p14:sldId id="454"/>
            <p14:sldId id="386"/>
            <p14:sldId id="418"/>
            <p14:sldId id="419"/>
            <p14:sldId id="421"/>
            <p14:sldId id="422"/>
            <p14:sldId id="424"/>
            <p14:sldId id="425"/>
            <p14:sldId id="396"/>
            <p14:sldId id="438"/>
            <p14:sldId id="439"/>
            <p14:sldId id="440"/>
            <p14:sldId id="441"/>
            <p14:sldId id="443"/>
            <p14:sldId id="442"/>
            <p14:sldId id="455"/>
            <p14:sldId id="283"/>
            <p14:sldId id="402"/>
            <p14:sldId id="404"/>
            <p14:sldId id="407"/>
            <p14:sldId id="406"/>
            <p14:sldId id="456"/>
            <p14:sldId id="435"/>
            <p14:sldId id="409"/>
            <p14:sldId id="411"/>
            <p14:sldId id="436"/>
            <p14:sldId id="437"/>
            <p14:sldId id="444"/>
            <p14:sldId id="446"/>
            <p14:sldId id="445"/>
            <p14:sldId id="412"/>
            <p14:sldId id="447"/>
            <p14:sldId id="408"/>
            <p14:sldId id="457"/>
            <p14:sldId id="400"/>
          </p14:sldIdLst>
        </p14:section>
        <p14:section name="Problem Resolution Proof" id="{CFFBC019-81DE-4436-BF4C-E5F5B1288364}">
          <p14:sldIdLst>
            <p14:sldId id="414"/>
            <p14:sldId id="294"/>
            <p14:sldId id="416"/>
            <p14:sldId id="293"/>
            <p14:sldId id="417"/>
            <p14:sldId id="4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142" autoAdjust="0"/>
    <p:restoredTop sz="67199" autoAdjust="0"/>
  </p:normalViewPr>
  <p:slideViewPr>
    <p:cSldViewPr snapToGrid="0">
      <p:cViewPr varScale="1">
        <p:scale>
          <a:sx n="58" d="100"/>
          <a:sy n="58" d="100"/>
        </p:scale>
        <p:origin x="77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53C18-8B65-41E3-85E3-30CF844753BC}" type="datetimeFigureOut">
              <a:rPr lang="en-US" smtClean="0"/>
              <a:t>9/12/2017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FF2D06-46C0-46DB-BC3D-B34F1B0C1AD2}" type="slidenum">
              <a:rPr lang="en-US" smtClean="0"/>
              <a:t>‹#›</a:t>
            </a:fld>
            <a:endParaRPr lang="en-US"/>
          </a:p>
        </p:txBody>
      </p:sp>
    </p:spTree>
    <p:extLst>
      <p:ext uri="{BB962C8B-B14F-4D97-AF65-F5344CB8AC3E}">
        <p14:creationId xmlns:p14="http://schemas.microsoft.com/office/powerpoint/2010/main" val="390347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a:t>
            </a:fld>
            <a:endParaRPr lang="en-US"/>
          </a:p>
        </p:txBody>
      </p:sp>
    </p:spTree>
    <p:extLst>
      <p:ext uri="{BB962C8B-B14F-4D97-AF65-F5344CB8AC3E}">
        <p14:creationId xmlns:p14="http://schemas.microsoft.com/office/powerpoint/2010/main" val="2647055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What about Multiple Tests in</a:t>
            </a:r>
            <a:r>
              <a:rPr lang="en-US" baseline="0" dirty="0" smtClean="0"/>
              <a:t> multiple environments?</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13</a:t>
            </a:fld>
            <a:endParaRPr lang="en-US"/>
          </a:p>
        </p:txBody>
      </p:sp>
    </p:spTree>
    <p:extLst>
      <p:ext uri="{BB962C8B-B14F-4D97-AF65-F5344CB8AC3E}">
        <p14:creationId xmlns:p14="http://schemas.microsoft.com/office/powerpoint/2010/main" val="3900636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Can you run many automated tests, in pre</a:t>
            </a:r>
            <a:r>
              <a:rPr lang="en-US" baseline="0" dirty="0" smtClean="0"/>
              <a:t> determined environments all at once?</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14</a:t>
            </a:fld>
            <a:endParaRPr lang="en-US"/>
          </a:p>
        </p:txBody>
      </p:sp>
    </p:spTree>
    <p:extLst>
      <p:ext uri="{BB962C8B-B14F-4D97-AF65-F5344CB8AC3E}">
        <p14:creationId xmlns:p14="http://schemas.microsoft.com/office/powerpoint/2010/main" val="4280675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Can anyone on your team, run and examine your results?</a:t>
            </a:r>
            <a:r>
              <a:rPr lang="en-US" baseline="0" dirty="0" smtClean="0"/>
              <a:t> Can your product owner do this? Is your QA the only one who can do this?</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15</a:t>
            </a:fld>
            <a:endParaRPr lang="en-US"/>
          </a:p>
        </p:txBody>
      </p:sp>
    </p:spTree>
    <p:extLst>
      <p:ext uri="{BB962C8B-B14F-4D97-AF65-F5344CB8AC3E}">
        <p14:creationId xmlns:p14="http://schemas.microsoft.com/office/powerpoint/2010/main" val="4115248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a:t>
            </a:r>
            <a:r>
              <a:rPr lang="en-US" baseline="0" dirty="0" smtClean="0"/>
              <a:t> people were able to answer yes to all of the questions? Don’t worry about it, I was never very good at pop quizzes either. I would always sweat a lot…But let’s not worry about results. Let’s look forward, to the future, let’s think of how we can improve your situation.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16</a:t>
            </a:fld>
            <a:endParaRPr lang="en-US"/>
          </a:p>
        </p:txBody>
      </p:sp>
    </p:spTree>
    <p:extLst>
      <p:ext uri="{BB962C8B-B14F-4D97-AF65-F5344CB8AC3E}">
        <p14:creationId xmlns:p14="http://schemas.microsoft.com/office/powerpoint/2010/main" val="981195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Seems like</a:t>
            </a:r>
            <a:r>
              <a:rPr lang="en-US" baseline="0" dirty="0" smtClean="0"/>
              <a:t> we have some degree of automation in the crowd, but if we don’t have an effective way to organize, scale, and share results of our test automation, we are merely at hamster level. We have a proof of concept, but we are not taking full advantage of the power of test automation. How do we unleash it?????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17</a:t>
            </a:fld>
            <a:endParaRPr lang="en-US"/>
          </a:p>
        </p:txBody>
      </p:sp>
    </p:spTree>
    <p:extLst>
      <p:ext uri="{BB962C8B-B14F-4D97-AF65-F5344CB8AC3E}">
        <p14:creationId xmlns:p14="http://schemas.microsoft.com/office/powerpoint/2010/main" val="3991004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Presenting: The concept that will solve all of your problems!</a:t>
            </a:r>
            <a:r>
              <a:rPr lang="en-US" baseline="0" dirty="0" smtClean="0"/>
              <a:t> Well at least in the test automation sphere </a:t>
            </a:r>
            <a:r>
              <a:rPr lang="en-US" baseline="0"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18</a:t>
            </a:fld>
            <a:endParaRPr lang="en-US"/>
          </a:p>
        </p:txBody>
      </p:sp>
    </p:spTree>
    <p:extLst>
      <p:ext uri="{BB962C8B-B14F-4D97-AF65-F5344CB8AC3E}">
        <p14:creationId xmlns:p14="http://schemas.microsoft.com/office/powerpoint/2010/main" val="620136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unleash the power of test automation. We want to make our hamster run fast enough to</a:t>
            </a:r>
            <a:r>
              <a:rPr lang="en-US" baseline="0" dirty="0" smtClean="0"/>
              <a:t> produce an equivalent amount of power as this giant waterfall!</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19</a:t>
            </a:fld>
            <a:endParaRPr lang="en-US"/>
          </a:p>
        </p:txBody>
      </p:sp>
    </p:spTree>
    <p:extLst>
      <p:ext uri="{BB962C8B-B14F-4D97-AF65-F5344CB8AC3E}">
        <p14:creationId xmlns:p14="http://schemas.microsoft.com/office/powerpoint/2010/main" val="990411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want to help you! I want to show you how we have been able to use this concept of a test automation pipeline, to scale, share and broaden your test automation!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20</a:t>
            </a:fld>
            <a:endParaRPr lang="en-US"/>
          </a:p>
        </p:txBody>
      </p:sp>
    </p:spTree>
    <p:extLst>
      <p:ext uri="{BB962C8B-B14F-4D97-AF65-F5344CB8AC3E}">
        <p14:creationId xmlns:p14="http://schemas.microsoft.com/office/powerpoint/2010/main" val="2815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21</a:t>
            </a:fld>
            <a:endParaRPr lang="en-US"/>
          </a:p>
        </p:txBody>
      </p:sp>
    </p:spTree>
    <p:extLst>
      <p:ext uri="{BB962C8B-B14F-4D97-AF65-F5344CB8AC3E}">
        <p14:creationId xmlns:p14="http://schemas.microsoft.com/office/powerpoint/2010/main" val="1988882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process is generic: it can be applied to the testing of any product.</a:t>
            </a:r>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22</a:t>
            </a:fld>
            <a:endParaRPr lang="en-US"/>
          </a:p>
        </p:txBody>
      </p:sp>
    </p:spTree>
    <p:extLst>
      <p:ext uri="{BB962C8B-B14F-4D97-AF65-F5344CB8AC3E}">
        <p14:creationId xmlns:p14="http://schemas.microsoft.com/office/powerpoint/2010/main" val="2110317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am a sailor and a soon to be father </a:t>
            </a:r>
            <a:r>
              <a:rPr lang="en-US" baseline="0"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a:t>
            </a:fld>
            <a:endParaRPr lang="en-US"/>
          </a:p>
        </p:txBody>
      </p:sp>
    </p:spTree>
    <p:extLst>
      <p:ext uri="{BB962C8B-B14F-4D97-AF65-F5344CB8AC3E}">
        <p14:creationId xmlns:p14="http://schemas.microsoft.com/office/powerpoint/2010/main" val="100347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process is adopted early in the SDLC: This minimizes ambiguity when execution failures arise. You will know whether the environment is to blame or not to blame.</a:t>
            </a:r>
          </a:p>
          <a:p>
            <a:endParaRPr lang="en-US" baseline="0" dirty="0" smtClean="0"/>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23</a:t>
            </a:fld>
            <a:endParaRPr lang="en-US"/>
          </a:p>
        </p:txBody>
      </p:sp>
    </p:spTree>
    <p:extLst>
      <p:ext uri="{BB962C8B-B14F-4D97-AF65-F5344CB8AC3E}">
        <p14:creationId xmlns:p14="http://schemas.microsoft.com/office/powerpoint/2010/main" val="462994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24</a:t>
            </a:fld>
            <a:endParaRPr lang="en-US"/>
          </a:p>
        </p:txBody>
      </p:sp>
    </p:spTree>
    <p:extLst>
      <p:ext uri="{BB962C8B-B14F-4D97-AF65-F5344CB8AC3E}">
        <p14:creationId xmlns:p14="http://schemas.microsoft.com/office/powerpoint/2010/main" val="299323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smtClean="0"/>
              <a:t>Part 1: Test Orchestrator</a:t>
            </a:r>
          </a:p>
          <a:p>
            <a:endParaRPr lang="en-US" u="sng" baseline="0" dirty="0" smtClean="0"/>
          </a:p>
          <a:p>
            <a:r>
              <a:rPr lang="en-US" sz="1200" b="0" i="0" kern="1200" dirty="0" smtClean="0">
                <a:solidFill>
                  <a:schemeClr val="tx1"/>
                </a:solidFill>
                <a:effectLst/>
                <a:latin typeface="+mn-lt"/>
                <a:ea typeface="+mn-ea"/>
                <a:cs typeface="+mn-cs"/>
              </a:rPr>
              <a:t>A test orchestrator is a device which will automatically organize and execute your tests. A test orchestrator does not have to (but can) have a single responsibility. A test orchestrator is absolutely necessary because it is responsible for organizing how, and where your tests are executed. It is also the device which receives feedback from your tests and organizes them in a digestible way.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Examples include TFS,</a:t>
            </a:r>
            <a:r>
              <a:rPr lang="en-US" sz="1200" b="0" i="0" kern="1200" baseline="0" dirty="0" smtClean="0">
                <a:solidFill>
                  <a:schemeClr val="tx1"/>
                </a:solidFill>
                <a:effectLst/>
                <a:latin typeface="+mn-lt"/>
                <a:ea typeface="+mn-ea"/>
                <a:cs typeface="+mn-cs"/>
              </a:rPr>
              <a:t> VSTS, Jenkins and even a </a:t>
            </a:r>
            <a:r>
              <a:rPr lang="en-US" sz="1200" b="0" i="0" kern="1200" baseline="0" dirty="0" err="1" smtClean="0">
                <a:solidFill>
                  <a:schemeClr val="tx1"/>
                </a:solidFill>
                <a:effectLst/>
                <a:latin typeface="+mn-lt"/>
                <a:ea typeface="+mn-ea"/>
                <a:cs typeface="+mn-cs"/>
              </a:rPr>
              <a:t>git</a:t>
            </a:r>
            <a:r>
              <a:rPr lang="en-US" sz="1200" b="0" i="0" kern="1200" baseline="0" dirty="0" smtClean="0">
                <a:solidFill>
                  <a:schemeClr val="tx1"/>
                </a:solidFill>
                <a:effectLst/>
                <a:latin typeface="+mn-lt"/>
                <a:ea typeface="+mn-ea"/>
                <a:cs typeface="+mn-cs"/>
              </a:rPr>
              <a:t> plugins such as “</a:t>
            </a:r>
            <a:r>
              <a:rPr lang="en-US" sz="1200" b="0" i="0" kern="1200" baseline="0" dirty="0" err="1" smtClean="0">
                <a:solidFill>
                  <a:schemeClr val="tx1"/>
                </a:solidFill>
                <a:effectLst/>
                <a:latin typeface="+mn-lt"/>
                <a:ea typeface="+mn-ea"/>
                <a:cs typeface="+mn-cs"/>
              </a:rPr>
              <a:t>git</a:t>
            </a:r>
            <a:r>
              <a:rPr lang="en-US" sz="1200" b="0" i="0" kern="1200" baseline="0" dirty="0" smtClean="0">
                <a:solidFill>
                  <a:schemeClr val="tx1"/>
                </a:solidFill>
                <a:effectLst/>
                <a:latin typeface="+mn-lt"/>
                <a:ea typeface="+mn-ea"/>
                <a:cs typeface="+mn-cs"/>
              </a:rPr>
              <a:t> test”.</a:t>
            </a:r>
            <a:endParaRPr lang="en-US" u="sng" baseline="0" dirty="0"/>
          </a:p>
        </p:txBody>
      </p:sp>
      <p:sp>
        <p:nvSpPr>
          <p:cNvPr id="4" name="Slide Number Placeholder 3"/>
          <p:cNvSpPr>
            <a:spLocks noGrp="1"/>
          </p:cNvSpPr>
          <p:nvPr>
            <p:ph type="sldNum" sz="quarter" idx="10"/>
          </p:nvPr>
        </p:nvSpPr>
        <p:spPr/>
        <p:txBody>
          <a:bodyPr/>
          <a:lstStyle/>
          <a:p>
            <a:fld id="{75FF2D06-46C0-46DB-BC3D-B34F1B0C1AD2}" type="slidenum">
              <a:rPr lang="en-US" smtClean="0"/>
              <a:t>25</a:t>
            </a:fld>
            <a:endParaRPr lang="en-US"/>
          </a:p>
        </p:txBody>
      </p:sp>
    </p:spTree>
    <p:extLst>
      <p:ext uri="{BB962C8B-B14F-4D97-AF65-F5344CB8AC3E}">
        <p14:creationId xmlns:p14="http://schemas.microsoft.com/office/powerpoint/2010/main" val="366212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 Orchestrator is like the Matrix Operator. It sends</a:t>
            </a:r>
            <a:r>
              <a:rPr lang="en-US" baseline="0" dirty="0" smtClean="0"/>
              <a:t> tests into the environment, and pulls out results when they are done.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26</a:t>
            </a:fld>
            <a:endParaRPr lang="en-US"/>
          </a:p>
        </p:txBody>
      </p:sp>
    </p:spTree>
    <p:extLst>
      <p:ext uri="{BB962C8B-B14F-4D97-AF65-F5344CB8AC3E}">
        <p14:creationId xmlns:p14="http://schemas.microsoft.com/office/powerpoint/2010/main" val="3950144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Part 2: Test Execution Environment</a:t>
            </a:r>
          </a:p>
          <a:p>
            <a:endParaRPr lang="en-US" dirty="0" smtClean="0"/>
          </a:p>
          <a:p>
            <a:r>
              <a:rPr lang="en-US" dirty="0" smtClean="0"/>
              <a:t>A test execution environment is the set of machines or devices where your tests will run. It is the receiving end of the test automation delivery channel. The test execution environment receives tests from the test orchestrator, runs them and gives feedback to the test orchestrator about the test runs. </a:t>
            </a:r>
          </a:p>
          <a:p>
            <a:endParaRPr lang="en-US" dirty="0" smtClean="0"/>
          </a:p>
          <a:p>
            <a:r>
              <a:rPr lang="en-US" dirty="0" smtClean="0"/>
              <a:t>Examples</a:t>
            </a:r>
            <a:r>
              <a:rPr lang="en-US" baseline="0" dirty="0" smtClean="0"/>
              <a:t> of these environments include but are not limited to: XTC, MTM, Sauce, and Selenium Grid.</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27</a:t>
            </a:fld>
            <a:endParaRPr lang="en-US"/>
          </a:p>
        </p:txBody>
      </p:sp>
    </p:spTree>
    <p:extLst>
      <p:ext uri="{BB962C8B-B14F-4D97-AF65-F5344CB8AC3E}">
        <p14:creationId xmlns:p14="http://schemas.microsoft.com/office/powerpoint/2010/main" val="259974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the test orchestrator is the matrix operator, then the execution environment is THE MATRIX MAN….IT RUNS THE TESTS, IT CONTROLS THE TESTS…as far as the tests are concerned, it doesn’t even exist. It’s THEIR WORLD!</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28</a:t>
            </a:fld>
            <a:endParaRPr lang="en-US"/>
          </a:p>
        </p:txBody>
      </p:sp>
    </p:spTree>
    <p:extLst>
      <p:ext uri="{BB962C8B-B14F-4D97-AF65-F5344CB8AC3E}">
        <p14:creationId xmlns:p14="http://schemas.microsoft.com/office/powerpoint/2010/main" val="881445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know the components and concepts, let’s dive a bit deeper into the Test Automation rabbit hole and explore how to implement the process!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29</a:t>
            </a:fld>
            <a:endParaRPr lang="en-US"/>
          </a:p>
        </p:txBody>
      </p:sp>
    </p:spTree>
    <p:extLst>
      <p:ext uri="{BB962C8B-B14F-4D97-AF65-F5344CB8AC3E}">
        <p14:creationId xmlns:p14="http://schemas.microsoft.com/office/powerpoint/2010/main" val="3756065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30</a:t>
            </a:fld>
            <a:endParaRPr lang="en-US"/>
          </a:p>
        </p:txBody>
      </p:sp>
    </p:spTree>
    <p:extLst>
      <p:ext uri="{BB962C8B-B14F-4D97-AF65-F5344CB8AC3E}">
        <p14:creationId xmlns:p14="http://schemas.microsoft.com/office/powerpoint/2010/main" val="926378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31</a:t>
            </a:fld>
            <a:endParaRPr lang="en-US"/>
          </a:p>
        </p:txBody>
      </p:sp>
    </p:spTree>
    <p:extLst>
      <p:ext uri="{BB962C8B-B14F-4D97-AF65-F5344CB8AC3E}">
        <p14:creationId xmlns:p14="http://schemas.microsoft.com/office/powerpoint/2010/main" val="2721855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32</a:t>
            </a:fld>
            <a:endParaRPr lang="en-US"/>
          </a:p>
        </p:txBody>
      </p:sp>
    </p:spTree>
    <p:extLst>
      <p:ext uri="{BB962C8B-B14F-4D97-AF65-F5344CB8AC3E}">
        <p14:creationId xmlns:p14="http://schemas.microsoft.com/office/powerpoint/2010/main" val="1398843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love learning about technology and implementing technical processes into our QA process</a:t>
            </a:r>
          </a:p>
        </p:txBody>
      </p:sp>
      <p:sp>
        <p:nvSpPr>
          <p:cNvPr id="4" name="Slide Number Placeholder 3"/>
          <p:cNvSpPr>
            <a:spLocks noGrp="1"/>
          </p:cNvSpPr>
          <p:nvPr>
            <p:ph type="sldNum" sz="quarter" idx="10"/>
          </p:nvPr>
        </p:nvSpPr>
        <p:spPr/>
        <p:txBody>
          <a:bodyPr/>
          <a:lstStyle/>
          <a:p>
            <a:fld id="{75FF2D06-46C0-46DB-BC3D-B34F1B0C1AD2}" type="slidenum">
              <a:rPr lang="en-US" smtClean="0"/>
              <a:t>3</a:t>
            </a:fld>
            <a:endParaRPr lang="en-US"/>
          </a:p>
        </p:txBody>
      </p:sp>
    </p:spTree>
    <p:extLst>
      <p:ext uri="{BB962C8B-B14F-4D97-AF65-F5344CB8AC3E}">
        <p14:creationId xmlns:p14="http://schemas.microsoft.com/office/powerpoint/2010/main" val="2720611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r>
              <a:rPr lang="en-US" u="none" dirty="0" smtClean="0"/>
              <a:t>In</a:t>
            </a:r>
            <a:r>
              <a:rPr lang="en-US" u="none" baseline="0" dirty="0" smtClean="0"/>
              <a:t> the slides above we established that a test orchestrator is a device </a:t>
            </a:r>
            <a:r>
              <a:rPr lang="en-US" sz="1200" b="0" i="0" kern="1200" dirty="0" smtClean="0">
                <a:solidFill>
                  <a:schemeClr val="tx1"/>
                </a:solidFill>
                <a:effectLst/>
                <a:latin typeface="+mn-lt"/>
                <a:ea typeface="+mn-ea"/>
                <a:cs typeface="+mn-cs"/>
              </a:rPr>
              <a:t>which will automatically organize and execute your tests, and provide a way to view</a:t>
            </a:r>
            <a:r>
              <a:rPr lang="en-US" sz="1200" b="0" i="0" kern="1200" baseline="0" dirty="0" smtClean="0">
                <a:solidFill>
                  <a:schemeClr val="tx1"/>
                </a:solidFill>
                <a:effectLst/>
                <a:latin typeface="+mn-lt"/>
                <a:ea typeface="+mn-ea"/>
                <a:cs typeface="+mn-cs"/>
              </a:rPr>
              <a:t> feedback. We noted that Microsoft</a:t>
            </a:r>
            <a:r>
              <a:rPr lang="en-US" sz="1200" b="0" i="0" u="none" kern="1200" baseline="0" dirty="0" smtClean="0">
                <a:solidFill>
                  <a:schemeClr val="tx1"/>
                </a:solidFill>
                <a:effectLst/>
                <a:latin typeface="+mn-lt"/>
                <a:ea typeface="+mn-ea"/>
                <a:cs typeface="+mn-cs"/>
              </a:rPr>
              <a:t>’s Test Manager , TFS, VSTS or Jenkins, or even </a:t>
            </a:r>
            <a:r>
              <a:rPr lang="en-US" sz="1200" b="0" i="0" u="none" kern="1200" baseline="0" dirty="0" err="1" smtClean="0">
                <a:solidFill>
                  <a:schemeClr val="tx1"/>
                </a:solidFill>
                <a:effectLst/>
                <a:latin typeface="+mn-lt"/>
                <a:ea typeface="+mn-ea"/>
                <a:cs typeface="+mn-cs"/>
              </a:rPr>
              <a:t>Git</a:t>
            </a:r>
            <a:r>
              <a:rPr lang="en-US" sz="1200" b="0" i="0" u="none" kern="1200" baseline="0" dirty="0" smtClean="0">
                <a:solidFill>
                  <a:schemeClr val="tx1"/>
                </a:solidFill>
                <a:effectLst/>
                <a:latin typeface="+mn-lt"/>
                <a:ea typeface="+mn-ea"/>
                <a:cs typeface="+mn-cs"/>
              </a:rPr>
              <a:t> plugins are all acceptable test orchestrator types. Other industry specific orchestrators such as Quality Center are also acceptable choices. When picking our team’s orchestrators, I found myself answering the following questions, which narrowed my choice down:</a:t>
            </a:r>
          </a:p>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33</a:t>
            </a:fld>
            <a:endParaRPr lang="en-US"/>
          </a:p>
        </p:txBody>
      </p:sp>
    </p:spTree>
    <p:extLst>
      <p:ext uri="{BB962C8B-B14F-4D97-AF65-F5344CB8AC3E}">
        <p14:creationId xmlns:p14="http://schemas.microsoft.com/office/powerpoint/2010/main" val="19733997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a:p>
            <a:pPr marL="228600" indent="-228600">
              <a:buAutoNum type="arabicPeriod"/>
            </a:pPr>
            <a:r>
              <a:rPr lang="en-US" sz="1200" b="0" i="0" u="none" kern="1200" baseline="0" dirty="0" smtClean="0">
                <a:solidFill>
                  <a:schemeClr val="tx1"/>
                </a:solidFill>
                <a:effectLst/>
                <a:latin typeface="+mn-lt"/>
                <a:ea typeface="+mn-ea"/>
                <a:cs typeface="+mn-cs"/>
              </a:rPr>
              <a:t>Can I Piggyback On To An Existing Product Which My Team Is Using?</a:t>
            </a:r>
          </a:p>
          <a:p>
            <a:pPr marL="0" indent="0">
              <a:buNone/>
            </a:pPr>
            <a:r>
              <a:rPr lang="en-US" sz="1200" b="0" i="0" u="none" kern="1200" baseline="0" dirty="0" smtClean="0">
                <a:solidFill>
                  <a:schemeClr val="tx1"/>
                </a:solidFill>
                <a:effectLst/>
                <a:latin typeface="+mn-lt"/>
                <a:ea typeface="+mn-ea"/>
                <a:cs typeface="+mn-cs"/>
              </a:rPr>
              <a:t>If the answer is yes, I would just stick with this product. I prefer to re-purpose tools, and in the interest of causing as little adoption friction as possible, would suggest you do too. Change is hard, why introduce additional layers of complication?</a:t>
            </a:r>
          </a:p>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34</a:t>
            </a:fld>
            <a:endParaRPr lang="en-US"/>
          </a:p>
        </p:txBody>
      </p:sp>
    </p:spTree>
    <p:extLst>
      <p:ext uri="{BB962C8B-B14F-4D97-AF65-F5344CB8AC3E}">
        <p14:creationId xmlns:p14="http://schemas.microsoft.com/office/powerpoint/2010/main" val="1296488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u="none" kern="1200" baseline="0" dirty="0" smtClean="0">
                <a:solidFill>
                  <a:schemeClr val="tx1"/>
                </a:solidFill>
                <a:effectLst/>
                <a:latin typeface="+mn-lt"/>
                <a:ea typeface="+mn-ea"/>
                <a:cs typeface="+mn-cs"/>
              </a:rPr>
              <a:t>1. Can I Piggyback On To An Existing Environment Which My Team Is Using?</a:t>
            </a:r>
          </a:p>
          <a:p>
            <a:pPr marL="0" indent="0">
              <a:buNone/>
            </a:pPr>
            <a:r>
              <a:rPr lang="en-US" sz="1200" b="0" i="0" u="none" kern="1200" baseline="0" dirty="0" smtClean="0">
                <a:solidFill>
                  <a:schemeClr val="tx1"/>
                </a:solidFill>
                <a:effectLst/>
                <a:latin typeface="+mn-lt"/>
                <a:ea typeface="+mn-ea"/>
                <a:cs typeface="+mn-cs"/>
              </a:rPr>
              <a:t>Is there a series of VMs I can use for testing? Is there a Selenium Grid implemented from another team?</a:t>
            </a:r>
          </a:p>
          <a:p>
            <a:pPr marL="0" indent="0">
              <a:buNone/>
            </a:pPr>
            <a:endParaRPr lang="en-US" sz="1200" b="0" i="0" u="none" kern="1200" baseline="0" dirty="0" smtClean="0">
              <a:solidFill>
                <a:schemeClr val="tx1"/>
              </a:solidFill>
              <a:effectLst/>
              <a:latin typeface="+mn-lt"/>
              <a:ea typeface="+mn-ea"/>
              <a:cs typeface="+mn-cs"/>
            </a:endParaRPr>
          </a:p>
          <a:p>
            <a:pPr marL="0" indent="0">
              <a:buNone/>
            </a:pPr>
            <a:r>
              <a:rPr lang="en-US" sz="1200" b="0" i="0" u="none" kern="1200" baseline="0" dirty="0" smtClean="0">
                <a:solidFill>
                  <a:schemeClr val="tx1"/>
                </a:solidFill>
                <a:effectLst/>
                <a:latin typeface="+mn-lt"/>
                <a:ea typeface="+mn-ea"/>
                <a:cs typeface="+mn-cs"/>
              </a:rPr>
              <a:t>REDUCE COMPLEXITY!</a:t>
            </a:r>
            <a:endParaRPr lang="en-US"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35</a:t>
            </a:fld>
            <a:endParaRPr lang="en-US"/>
          </a:p>
        </p:txBody>
      </p:sp>
    </p:spTree>
    <p:extLst>
      <p:ext uri="{BB962C8B-B14F-4D97-AF65-F5344CB8AC3E}">
        <p14:creationId xmlns:p14="http://schemas.microsoft.com/office/powerpoint/2010/main" val="14615362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36</a:t>
            </a:fld>
            <a:endParaRPr lang="en-US"/>
          </a:p>
        </p:txBody>
      </p:sp>
    </p:spTree>
    <p:extLst>
      <p:ext uri="{BB962C8B-B14F-4D97-AF65-F5344CB8AC3E}">
        <p14:creationId xmlns:p14="http://schemas.microsoft.com/office/powerpoint/2010/main" val="3867528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baseline="0" dirty="0" smtClean="0">
                <a:solidFill>
                  <a:schemeClr val="tx1"/>
                </a:solidFill>
                <a:effectLst/>
                <a:latin typeface="+mn-lt"/>
                <a:ea typeface="+mn-ea"/>
                <a:cs typeface="+mn-cs"/>
              </a:rPr>
              <a:t>If there’s no money, we choose open source. This is a great way to get the ball rolling. Sometimes budgets are not able to be acquired until value is shown. Open Source tool implementation is a great way to show value! Open Source implementation can be just as good as paid tool implementation, it just depends on your situation and your team culture! </a:t>
            </a:r>
          </a:p>
          <a:p>
            <a:endParaRPr lang="en-US" sz="1200" b="0" i="0" u="none" kern="1200" baseline="0" dirty="0" smtClean="0">
              <a:solidFill>
                <a:schemeClr val="tx1"/>
              </a:solidFill>
              <a:effectLst/>
              <a:latin typeface="+mn-lt"/>
              <a:ea typeface="+mn-ea"/>
              <a:cs typeface="+mn-cs"/>
            </a:endParaRPr>
          </a:p>
          <a:p>
            <a:r>
              <a:rPr lang="en-US" sz="1200" b="0" i="0" u="none" kern="1200" baseline="0" dirty="0" smtClean="0">
                <a:solidFill>
                  <a:schemeClr val="tx1"/>
                </a:solidFill>
                <a:effectLst/>
                <a:latin typeface="+mn-lt"/>
                <a:ea typeface="+mn-ea"/>
                <a:cs typeface="+mn-cs"/>
              </a:rPr>
              <a:t>ALSO, we can control open source better! We can figure out exactly how it works, and even add plugins if necessary (</a:t>
            </a:r>
            <a:r>
              <a:rPr lang="en-US" sz="1200" b="0" i="0" u="none" kern="1200" baseline="0" dirty="0" err="1" smtClean="0">
                <a:solidFill>
                  <a:schemeClr val="tx1"/>
                </a:solidFill>
                <a:effectLst/>
                <a:latin typeface="+mn-lt"/>
                <a:ea typeface="+mn-ea"/>
                <a:cs typeface="+mn-cs"/>
              </a:rPr>
              <a:t>ie</a:t>
            </a:r>
            <a:r>
              <a:rPr lang="en-US" sz="1200" b="0" i="0" u="none" kern="1200" baseline="0" dirty="0" smtClean="0">
                <a:solidFill>
                  <a:schemeClr val="tx1"/>
                </a:solidFill>
                <a:effectLst/>
                <a:latin typeface="+mn-lt"/>
                <a:ea typeface="+mn-ea"/>
                <a:cs typeface="+mn-cs"/>
              </a:rPr>
              <a:t>. Jenkins)</a:t>
            </a:r>
          </a:p>
        </p:txBody>
      </p:sp>
      <p:sp>
        <p:nvSpPr>
          <p:cNvPr id="4" name="Slide Number Placeholder 3"/>
          <p:cNvSpPr>
            <a:spLocks noGrp="1"/>
          </p:cNvSpPr>
          <p:nvPr>
            <p:ph type="sldNum" sz="quarter" idx="10"/>
          </p:nvPr>
        </p:nvSpPr>
        <p:spPr/>
        <p:txBody>
          <a:bodyPr/>
          <a:lstStyle/>
          <a:p>
            <a:fld id="{75FF2D06-46C0-46DB-BC3D-B34F1B0C1AD2}" type="slidenum">
              <a:rPr lang="en-US" smtClean="0"/>
              <a:t>37</a:t>
            </a:fld>
            <a:endParaRPr lang="en-US"/>
          </a:p>
        </p:txBody>
      </p:sp>
    </p:spTree>
    <p:extLst>
      <p:ext uri="{BB962C8B-B14F-4D97-AF65-F5344CB8AC3E}">
        <p14:creationId xmlns:p14="http://schemas.microsoft.com/office/powerpoint/2010/main" val="30956413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baseline="0" dirty="0" smtClean="0">
                <a:solidFill>
                  <a:schemeClr val="tx1"/>
                </a:solidFill>
                <a:effectLst/>
                <a:latin typeface="+mn-lt"/>
                <a:ea typeface="+mn-ea"/>
                <a:cs typeface="+mn-cs"/>
              </a:rPr>
              <a:t>Begging for Money is a great way of getting to the paid tool you desire, but so is a trial, that builds up your POC. This is an excellent way of seeing if a tool works for you. If it does, you have an idea of what you are getting into, if it doesn’t, you haven’t wasted a lot of effort.</a:t>
            </a:r>
          </a:p>
        </p:txBody>
      </p:sp>
      <p:sp>
        <p:nvSpPr>
          <p:cNvPr id="4" name="Slide Number Placeholder 3"/>
          <p:cNvSpPr>
            <a:spLocks noGrp="1"/>
          </p:cNvSpPr>
          <p:nvPr>
            <p:ph type="sldNum" sz="quarter" idx="10"/>
          </p:nvPr>
        </p:nvSpPr>
        <p:spPr/>
        <p:txBody>
          <a:bodyPr/>
          <a:lstStyle/>
          <a:p>
            <a:fld id="{75FF2D06-46C0-46DB-BC3D-B34F1B0C1AD2}" type="slidenum">
              <a:rPr lang="en-US" smtClean="0"/>
              <a:t>38</a:t>
            </a:fld>
            <a:endParaRPr lang="en-US"/>
          </a:p>
        </p:txBody>
      </p:sp>
    </p:spTree>
    <p:extLst>
      <p:ext uri="{BB962C8B-B14F-4D97-AF65-F5344CB8AC3E}">
        <p14:creationId xmlns:p14="http://schemas.microsoft.com/office/powerpoint/2010/main" val="10401562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how an orchestrator is implemented at Title Source Technology</a:t>
            </a:r>
          </a:p>
        </p:txBody>
      </p:sp>
      <p:sp>
        <p:nvSpPr>
          <p:cNvPr id="4" name="Slide Number Placeholder 3"/>
          <p:cNvSpPr>
            <a:spLocks noGrp="1"/>
          </p:cNvSpPr>
          <p:nvPr>
            <p:ph type="sldNum" sz="quarter" idx="10"/>
          </p:nvPr>
        </p:nvSpPr>
        <p:spPr/>
        <p:txBody>
          <a:bodyPr/>
          <a:lstStyle/>
          <a:p>
            <a:fld id="{75FF2D06-46C0-46DB-BC3D-B34F1B0C1AD2}" type="slidenum">
              <a:rPr lang="en-US" smtClean="0"/>
              <a:t>39</a:t>
            </a:fld>
            <a:endParaRPr lang="en-US"/>
          </a:p>
        </p:txBody>
      </p:sp>
    </p:spTree>
    <p:extLst>
      <p:ext uri="{BB962C8B-B14F-4D97-AF65-F5344CB8AC3E}">
        <p14:creationId xmlns:p14="http://schemas.microsoft.com/office/powerpoint/2010/main" val="2677893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with the concept of a build: A series</a:t>
            </a:r>
            <a:r>
              <a:rPr lang="en-US" baseline="0" dirty="0" smtClean="0"/>
              <a:t> of steps that need to be implemented so a test run can be kicked off.</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40</a:t>
            </a:fld>
            <a:endParaRPr lang="en-US"/>
          </a:p>
        </p:txBody>
      </p:sp>
    </p:spTree>
    <p:extLst>
      <p:ext uri="{BB962C8B-B14F-4D97-AF65-F5344CB8AC3E}">
        <p14:creationId xmlns:p14="http://schemas.microsoft.com/office/powerpoint/2010/main" val="971380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step compiles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41</a:t>
            </a:fld>
            <a:endParaRPr lang="en-US"/>
          </a:p>
        </p:txBody>
      </p:sp>
    </p:spTree>
    <p:extLst>
      <p:ext uri="{BB962C8B-B14F-4D97-AF65-F5344CB8AC3E}">
        <p14:creationId xmlns:p14="http://schemas.microsoft.com/office/powerpoint/2010/main" val="5725204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45</a:t>
            </a:fld>
            <a:endParaRPr lang="en-US"/>
          </a:p>
        </p:txBody>
      </p:sp>
    </p:spTree>
    <p:extLst>
      <p:ext uri="{BB962C8B-B14F-4D97-AF65-F5344CB8AC3E}">
        <p14:creationId xmlns:p14="http://schemas.microsoft.com/office/powerpoint/2010/main" val="72319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believe</a:t>
            </a:r>
            <a:r>
              <a:rPr lang="en-US" baseline="0" dirty="0" smtClean="0"/>
              <a:t> that it is my duty to share ideas, which have worked and would benefit the community. So here I am</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a:t>
            </a:fld>
            <a:endParaRPr lang="en-US"/>
          </a:p>
        </p:txBody>
      </p:sp>
    </p:spTree>
    <p:extLst>
      <p:ext uri="{BB962C8B-B14F-4D97-AF65-F5344CB8AC3E}">
        <p14:creationId xmlns:p14="http://schemas.microsoft.com/office/powerpoint/2010/main" val="919449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r>
              <a:rPr lang="en-US" u="none" dirty="0" smtClean="0"/>
              <a:t>In</a:t>
            </a:r>
            <a:r>
              <a:rPr lang="en-US" u="none" baseline="0" dirty="0" smtClean="0"/>
              <a:t> the slides above we established that a test orchestrator is a device </a:t>
            </a:r>
            <a:r>
              <a:rPr lang="en-US" sz="1200" b="0" i="0" kern="1200" dirty="0" smtClean="0">
                <a:solidFill>
                  <a:schemeClr val="tx1"/>
                </a:solidFill>
                <a:effectLst/>
                <a:latin typeface="+mn-lt"/>
                <a:ea typeface="+mn-ea"/>
                <a:cs typeface="+mn-cs"/>
              </a:rPr>
              <a:t>which will automatically organize and execute your tests, and provide a way to view</a:t>
            </a:r>
            <a:r>
              <a:rPr lang="en-US" sz="1200" b="0" i="0" kern="1200" baseline="0" dirty="0" smtClean="0">
                <a:solidFill>
                  <a:schemeClr val="tx1"/>
                </a:solidFill>
                <a:effectLst/>
                <a:latin typeface="+mn-lt"/>
                <a:ea typeface="+mn-ea"/>
                <a:cs typeface="+mn-cs"/>
              </a:rPr>
              <a:t> feedback. We noted that Microsoft</a:t>
            </a:r>
            <a:r>
              <a:rPr lang="en-US" sz="1200" b="0" i="0" u="none" kern="1200" baseline="0" dirty="0" smtClean="0">
                <a:solidFill>
                  <a:schemeClr val="tx1"/>
                </a:solidFill>
                <a:effectLst/>
                <a:latin typeface="+mn-lt"/>
                <a:ea typeface="+mn-ea"/>
                <a:cs typeface="+mn-cs"/>
              </a:rPr>
              <a:t>’s Test Manager , TFS, VSTS or Jenkins, or even </a:t>
            </a:r>
            <a:r>
              <a:rPr lang="en-US" sz="1200" b="0" i="0" u="none" kern="1200" baseline="0" dirty="0" err="1" smtClean="0">
                <a:solidFill>
                  <a:schemeClr val="tx1"/>
                </a:solidFill>
                <a:effectLst/>
                <a:latin typeface="+mn-lt"/>
                <a:ea typeface="+mn-ea"/>
                <a:cs typeface="+mn-cs"/>
              </a:rPr>
              <a:t>Git</a:t>
            </a:r>
            <a:r>
              <a:rPr lang="en-US" sz="1200" b="0" i="0" u="none" kern="1200" baseline="0" dirty="0" smtClean="0">
                <a:solidFill>
                  <a:schemeClr val="tx1"/>
                </a:solidFill>
                <a:effectLst/>
                <a:latin typeface="+mn-lt"/>
                <a:ea typeface="+mn-ea"/>
                <a:cs typeface="+mn-cs"/>
              </a:rPr>
              <a:t> plugins are all acceptable test orchestrator types. Other industry specific orchestrators such as Quality Center are also acceptable choices. When picking our team’s orchestrators, I found myself answering the following questions, which narrowed my choice down:</a:t>
            </a:r>
          </a:p>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46</a:t>
            </a:fld>
            <a:endParaRPr lang="en-US"/>
          </a:p>
        </p:txBody>
      </p:sp>
    </p:spTree>
    <p:extLst>
      <p:ext uri="{BB962C8B-B14F-4D97-AF65-F5344CB8AC3E}">
        <p14:creationId xmlns:p14="http://schemas.microsoft.com/office/powerpoint/2010/main" val="8429012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a:p>
            <a:pPr marL="0" indent="0">
              <a:buNone/>
            </a:pPr>
            <a:r>
              <a:rPr lang="en-US" sz="1200" b="0" i="0" u="none" kern="1200" baseline="0" dirty="0" smtClean="0">
                <a:solidFill>
                  <a:schemeClr val="tx1"/>
                </a:solidFill>
                <a:effectLst/>
                <a:latin typeface="+mn-lt"/>
                <a:ea typeface="+mn-ea"/>
                <a:cs typeface="+mn-cs"/>
              </a:rPr>
              <a:t>Can I Piggyback On To An Existing Environment Which My Team Is Using?</a:t>
            </a:r>
          </a:p>
          <a:p>
            <a:pPr marL="0" indent="0">
              <a:buNone/>
            </a:pPr>
            <a:r>
              <a:rPr lang="en-US" sz="1200" b="0" i="0" u="none" kern="1200" baseline="0" dirty="0" smtClean="0">
                <a:solidFill>
                  <a:schemeClr val="tx1"/>
                </a:solidFill>
                <a:effectLst/>
                <a:latin typeface="+mn-lt"/>
                <a:ea typeface="+mn-ea"/>
                <a:cs typeface="+mn-cs"/>
              </a:rPr>
              <a:t>Is there a series of VMs I can use for testing? Is there a Selenium Grid implemented from another team?</a:t>
            </a:r>
            <a:endParaRPr lang="en-US" sz="1200" b="0" i="0" kern="1200" baseline="0" dirty="0" smtClean="0">
              <a:solidFill>
                <a:schemeClr val="tx1"/>
              </a:solidFill>
              <a:effectLst/>
              <a:latin typeface="+mn-lt"/>
              <a:ea typeface="+mn-ea"/>
              <a:cs typeface="+mn-cs"/>
            </a:endParaRPr>
          </a:p>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47</a:t>
            </a:fld>
            <a:endParaRPr lang="en-US"/>
          </a:p>
        </p:txBody>
      </p:sp>
    </p:spTree>
    <p:extLst>
      <p:ext uri="{BB962C8B-B14F-4D97-AF65-F5344CB8AC3E}">
        <p14:creationId xmlns:p14="http://schemas.microsoft.com/office/powerpoint/2010/main" val="12595395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u="none" kern="1200" baseline="0" dirty="0" smtClean="0">
                <a:solidFill>
                  <a:schemeClr val="tx1"/>
                </a:solidFill>
                <a:effectLst/>
                <a:latin typeface="+mn-lt"/>
                <a:ea typeface="+mn-ea"/>
                <a:cs typeface="+mn-cs"/>
              </a:rPr>
              <a:t>1. Can I Piggyback On To An Existing Environment Which My Team Is Using?</a:t>
            </a:r>
          </a:p>
          <a:p>
            <a:pPr marL="0" indent="0">
              <a:buNone/>
            </a:pPr>
            <a:r>
              <a:rPr lang="en-US" sz="1200" b="0" i="0" u="none" kern="1200" baseline="0" dirty="0" smtClean="0">
                <a:solidFill>
                  <a:schemeClr val="tx1"/>
                </a:solidFill>
                <a:effectLst/>
                <a:latin typeface="+mn-lt"/>
                <a:ea typeface="+mn-ea"/>
                <a:cs typeface="+mn-cs"/>
              </a:rPr>
              <a:t>Is there a series of VMs I can use for testing? Is there a Selenium Grid implemented from another team?</a:t>
            </a:r>
          </a:p>
          <a:p>
            <a:pPr marL="0" indent="0">
              <a:buNone/>
            </a:pPr>
            <a:endParaRPr lang="en-US" sz="1200" b="0" i="0" u="none" kern="1200" baseline="0" dirty="0" smtClean="0">
              <a:solidFill>
                <a:schemeClr val="tx1"/>
              </a:solidFill>
              <a:effectLst/>
              <a:latin typeface="+mn-lt"/>
              <a:ea typeface="+mn-ea"/>
              <a:cs typeface="+mn-cs"/>
            </a:endParaRPr>
          </a:p>
          <a:p>
            <a:pPr marL="0" indent="0">
              <a:buNone/>
            </a:pPr>
            <a:r>
              <a:rPr lang="en-US" sz="1200" b="0" i="0" u="none" kern="1200" baseline="0" dirty="0" smtClean="0">
                <a:solidFill>
                  <a:schemeClr val="tx1"/>
                </a:solidFill>
                <a:effectLst/>
                <a:latin typeface="+mn-lt"/>
                <a:ea typeface="+mn-ea"/>
                <a:cs typeface="+mn-cs"/>
              </a:rPr>
              <a:t>REDUCE COMPLEXITY!</a:t>
            </a:r>
            <a:endParaRPr lang="en-US"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48</a:t>
            </a:fld>
            <a:endParaRPr lang="en-US"/>
          </a:p>
        </p:txBody>
      </p:sp>
    </p:spTree>
    <p:extLst>
      <p:ext uri="{BB962C8B-B14F-4D97-AF65-F5344CB8AC3E}">
        <p14:creationId xmlns:p14="http://schemas.microsoft.com/office/powerpoint/2010/main" val="38234365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49</a:t>
            </a:fld>
            <a:endParaRPr lang="en-US"/>
          </a:p>
        </p:txBody>
      </p:sp>
    </p:spTree>
    <p:extLst>
      <p:ext uri="{BB962C8B-B14F-4D97-AF65-F5344CB8AC3E}">
        <p14:creationId xmlns:p14="http://schemas.microsoft.com/office/powerpoint/2010/main" val="15682236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baseline="0" dirty="0" smtClean="0">
                <a:solidFill>
                  <a:schemeClr val="tx1"/>
                </a:solidFill>
                <a:effectLst/>
                <a:latin typeface="+mn-lt"/>
                <a:ea typeface="+mn-ea"/>
                <a:cs typeface="+mn-cs"/>
              </a:rPr>
              <a:t>If there’s no money, we choose open source. This is a great way to get the ball rolling. Sometimes budgets are not able to be acquired until value is shown. Open Source tool implementation is a great way to show value! Open Source implementation can be just as good as paid tool implementation, it just depends on your situation and your team culture!</a:t>
            </a:r>
          </a:p>
          <a:p>
            <a:endParaRPr lang="en-US" sz="1200" b="0" i="0" u="none" kern="1200" baseline="0" dirty="0" smtClean="0">
              <a:solidFill>
                <a:schemeClr val="tx1"/>
              </a:solidFill>
              <a:effectLst/>
              <a:latin typeface="+mn-lt"/>
              <a:ea typeface="+mn-ea"/>
              <a:cs typeface="+mn-cs"/>
            </a:endParaRPr>
          </a:p>
          <a:p>
            <a:r>
              <a:rPr lang="en-US" sz="1200" b="0" i="0" u="none" kern="1200" baseline="0" dirty="0" smtClean="0">
                <a:solidFill>
                  <a:schemeClr val="tx1"/>
                </a:solidFill>
                <a:effectLst/>
                <a:latin typeface="+mn-lt"/>
                <a:ea typeface="+mn-ea"/>
                <a:cs typeface="+mn-cs"/>
              </a:rPr>
              <a:t>Open source tools give you the ability to troubleshoot really deep!!!! You can even write your versions or plugins!</a:t>
            </a:r>
          </a:p>
        </p:txBody>
      </p:sp>
      <p:sp>
        <p:nvSpPr>
          <p:cNvPr id="4" name="Slide Number Placeholder 3"/>
          <p:cNvSpPr>
            <a:spLocks noGrp="1"/>
          </p:cNvSpPr>
          <p:nvPr>
            <p:ph type="sldNum" sz="quarter" idx="10"/>
          </p:nvPr>
        </p:nvSpPr>
        <p:spPr/>
        <p:txBody>
          <a:bodyPr/>
          <a:lstStyle/>
          <a:p>
            <a:fld id="{75FF2D06-46C0-46DB-BC3D-B34F1B0C1AD2}" type="slidenum">
              <a:rPr lang="en-US" smtClean="0"/>
              <a:t>50</a:t>
            </a:fld>
            <a:endParaRPr lang="en-US"/>
          </a:p>
        </p:txBody>
      </p:sp>
    </p:spTree>
    <p:extLst>
      <p:ext uri="{BB962C8B-B14F-4D97-AF65-F5344CB8AC3E}">
        <p14:creationId xmlns:p14="http://schemas.microsoft.com/office/powerpoint/2010/main" val="27969438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baseline="0" dirty="0" smtClean="0">
                <a:solidFill>
                  <a:schemeClr val="tx1"/>
                </a:solidFill>
                <a:effectLst/>
                <a:latin typeface="+mn-lt"/>
                <a:ea typeface="+mn-ea"/>
                <a:cs typeface="+mn-cs"/>
              </a:rPr>
              <a:t>Begging for Money is a great way of getting to the paid tool you desire, but so is a trial, that builds up your POC. This is an excellent way of seeing if a tool works for you. If it does, you have an idea of what you are getting into, if it doesn’t, you haven’t wasted a lot of effort.</a:t>
            </a:r>
          </a:p>
        </p:txBody>
      </p:sp>
      <p:sp>
        <p:nvSpPr>
          <p:cNvPr id="4" name="Slide Number Placeholder 3"/>
          <p:cNvSpPr>
            <a:spLocks noGrp="1"/>
          </p:cNvSpPr>
          <p:nvPr>
            <p:ph type="sldNum" sz="quarter" idx="10"/>
          </p:nvPr>
        </p:nvSpPr>
        <p:spPr/>
        <p:txBody>
          <a:bodyPr/>
          <a:lstStyle/>
          <a:p>
            <a:fld id="{75FF2D06-46C0-46DB-BC3D-B34F1B0C1AD2}" type="slidenum">
              <a:rPr lang="en-US" smtClean="0"/>
              <a:t>51</a:t>
            </a:fld>
            <a:endParaRPr lang="en-US"/>
          </a:p>
        </p:txBody>
      </p:sp>
    </p:spTree>
    <p:extLst>
      <p:ext uri="{BB962C8B-B14F-4D97-AF65-F5344CB8AC3E}">
        <p14:creationId xmlns:p14="http://schemas.microsoft.com/office/powerpoint/2010/main" val="29057596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52</a:t>
            </a:fld>
            <a:endParaRPr lang="en-US"/>
          </a:p>
        </p:txBody>
      </p:sp>
    </p:spTree>
    <p:extLst>
      <p:ext uri="{BB962C8B-B14F-4D97-AF65-F5344CB8AC3E}">
        <p14:creationId xmlns:p14="http://schemas.microsoft.com/office/powerpoint/2010/main" val="7977239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53</a:t>
            </a:fld>
            <a:endParaRPr lang="en-US"/>
          </a:p>
        </p:txBody>
      </p:sp>
    </p:spTree>
    <p:extLst>
      <p:ext uri="{BB962C8B-B14F-4D97-AF65-F5344CB8AC3E}">
        <p14:creationId xmlns:p14="http://schemas.microsoft.com/office/powerpoint/2010/main" val="20113176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Selenium Grid: Open source on </a:t>
            </a:r>
            <a:r>
              <a:rPr lang="en-US" dirty="0" err="1" smtClean="0"/>
              <a:t>prem</a:t>
            </a:r>
            <a:r>
              <a:rPr lang="en-US" baseline="0" dirty="0" smtClean="0"/>
              <a:t> implementation…we have a Vista testing environment? WTF!!!</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54</a:t>
            </a:fld>
            <a:endParaRPr lang="en-US"/>
          </a:p>
        </p:txBody>
      </p:sp>
    </p:spTree>
    <p:extLst>
      <p:ext uri="{BB962C8B-B14F-4D97-AF65-F5344CB8AC3E}">
        <p14:creationId xmlns:p14="http://schemas.microsoft.com/office/powerpoint/2010/main" val="39517221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Sauce Labs: In cloud</a:t>
            </a:r>
            <a:r>
              <a:rPr lang="en-US" baseline="0" dirty="0" smtClean="0"/>
              <a:t> web testing environment. Great for flexibility! From Win 10 and the dev version of chrome to Win XP on IE6, with Linux in between. Tons of environments are supported!</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55</a:t>
            </a:fld>
            <a:endParaRPr lang="en-US"/>
          </a:p>
        </p:txBody>
      </p:sp>
    </p:spTree>
    <p:extLst>
      <p:ext uri="{BB962C8B-B14F-4D97-AF65-F5344CB8AC3E}">
        <p14:creationId xmlns:p14="http://schemas.microsoft.com/office/powerpoint/2010/main" val="747808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automation refers to the automated test that are executed during</a:t>
            </a:r>
            <a:r>
              <a:rPr lang="en-US" baseline="0" dirty="0" smtClean="0"/>
              <a:t> an application’s development for the purpose of establishing quality.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a:t>
            </a:fld>
            <a:endParaRPr lang="en-US"/>
          </a:p>
        </p:txBody>
      </p:sp>
    </p:spTree>
    <p:extLst>
      <p:ext uri="{BB962C8B-B14F-4D97-AF65-F5344CB8AC3E}">
        <p14:creationId xmlns:p14="http://schemas.microsoft.com/office/powerpoint/2010/main" val="23653457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Mobile: 2856 devices!!!!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56</a:t>
            </a:fld>
            <a:endParaRPr lang="en-US"/>
          </a:p>
        </p:txBody>
      </p:sp>
    </p:spTree>
    <p:extLst>
      <p:ext uri="{BB962C8B-B14F-4D97-AF65-F5344CB8AC3E}">
        <p14:creationId xmlns:p14="http://schemas.microsoft.com/office/powerpoint/2010/main" val="11869098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57</a:t>
            </a:fld>
            <a:endParaRPr lang="en-US"/>
          </a:p>
        </p:txBody>
      </p:sp>
    </p:spTree>
    <p:extLst>
      <p:ext uri="{BB962C8B-B14F-4D97-AF65-F5344CB8AC3E}">
        <p14:creationId xmlns:p14="http://schemas.microsoft.com/office/powerpoint/2010/main" val="1573839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58</a:t>
            </a:fld>
            <a:endParaRPr lang="en-US"/>
          </a:p>
        </p:txBody>
      </p:sp>
    </p:spTree>
    <p:extLst>
      <p:ext uri="{BB962C8B-B14F-4D97-AF65-F5344CB8AC3E}">
        <p14:creationId xmlns:p14="http://schemas.microsoft.com/office/powerpoint/2010/main" val="24438942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59</a:t>
            </a:fld>
            <a:endParaRPr lang="en-US"/>
          </a:p>
        </p:txBody>
      </p:sp>
    </p:spTree>
    <p:extLst>
      <p:ext uri="{BB962C8B-B14F-4D97-AF65-F5344CB8AC3E}">
        <p14:creationId xmlns:p14="http://schemas.microsoft.com/office/powerpoint/2010/main" val="32507906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60</a:t>
            </a:fld>
            <a:endParaRPr lang="en-US"/>
          </a:p>
        </p:txBody>
      </p:sp>
    </p:spTree>
    <p:extLst>
      <p:ext uri="{BB962C8B-B14F-4D97-AF65-F5344CB8AC3E}">
        <p14:creationId xmlns:p14="http://schemas.microsoft.com/office/powerpoint/2010/main" val="39933836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Once you have decided your test orchestrator, execution environment and confirmed at least one device or machine in the execution environment can communicate with the test controller, it's time to define how often your tests will run. This decision is again specific to what your team needs, the execution time of your tests, and the cost for execution. Your</a:t>
            </a:r>
            <a:r>
              <a:rPr lang="en-US" sz="1200" b="0" i="0" kern="1200" baseline="0" dirty="0" smtClean="0">
                <a:solidFill>
                  <a:schemeClr val="tx1"/>
                </a:solidFill>
                <a:effectLst/>
                <a:latin typeface="+mn-lt"/>
                <a:ea typeface="+mn-ea"/>
                <a:cs typeface="+mn-cs"/>
              </a:rPr>
              <a:t> trigger strategy should depend on how quickly your team needs to receive feedback from your test suite. Ideally, your test suite execution should align with your deployment strategy. The more frequently you deploy your product, the more frequently you should run your test suites to validate functionality.</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Do you need trinity and her pistol? Or Neo and his mini gun?</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61</a:t>
            </a:fld>
            <a:endParaRPr lang="en-US"/>
          </a:p>
        </p:txBody>
      </p:sp>
    </p:spTree>
    <p:extLst>
      <p:ext uri="{BB962C8B-B14F-4D97-AF65-F5344CB8AC3E}">
        <p14:creationId xmlns:p14="http://schemas.microsoft.com/office/powerpoint/2010/main" val="4116853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62</a:t>
            </a:fld>
            <a:endParaRPr lang="en-US"/>
          </a:p>
        </p:txBody>
      </p:sp>
    </p:spTree>
    <p:extLst>
      <p:ext uri="{BB962C8B-B14F-4D97-AF65-F5344CB8AC3E}">
        <p14:creationId xmlns:p14="http://schemas.microsoft.com/office/powerpoint/2010/main" val="7046093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63</a:t>
            </a:fld>
            <a:endParaRPr lang="en-US"/>
          </a:p>
        </p:txBody>
      </p:sp>
    </p:spTree>
    <p:extLst>
      <p:ext uri="{BB962C8B-B14F-4D97-AF65-F5344CB8AC3E}">
        <p14:creationId xmlns:p14="http://schemas.microsoft.com/office/powerpoint/2010/main" val="39292594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64</a:t>
            </a:fld>
            <a:endParaRPr lang="en-US"/>
          </a:p>
        </p:txBody>
      </p:sp>
    </p:spTree>
    <p:extLst>
      <p:ext uri="{BB962C8B-B14F-4D97-AF65-F5344CB8AC3E}">
        <p14:creationId xmlns:p14="http://schemas.microsoft.com/office/powerpoint/2010/main" val="30329519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This step is probably the hardest. You have to educate your team about where to find test results and how to push tests through the pipeline! It won’t be as easy as plugging them into the Matrix to learn kung </a:t>
            </a:r>
            <a:r>
              <a:rPr lang="en-US" sz="1200" b="0" i="0" kern="1200" baseline="0" dirty="0" err="1" smtClean="0">
                <a:solidFill>
                  <a:schemeClr val="tx1"/>
                </a:solidFill>
                <a:effectLst/>
                <a:latin typeface="+mn-lt"/>
                <a:ea typeface="+mn-ea"/>
                <a:cs typeface="+mn-cs"/>
              </a:rPr>
              <a:t>fu</a:t>
            </a:r>
            <a:r>
              <a:rPr lang="en-US" sz="1200" b="0" i="0" kern="1200" baseline="0" dirty="0" smtClean="0">
                <a:solidFill>
                  <a:schemeClr val="tx1"/>
                </a:solidFill>
                <a:effectLst/>
                <a:latin typeface="+mn-lt"/>
                <a:ea typeface="+mn-ea"/>
                <a:cs typeface="+mn-cs"/>
              </a:rPr>
              <a:t>, but no fear, you can do it! Let’s see how!</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65</a:t>
            </a:fld>
            <a:endParaRPr lang="en-US"/>
          </a:p>
        </p:txBody>
      </p:sp>
    </p:spTree>
    <p:extLst>
      <p:ext uri="{BB962C8B-B14F-4D97-AF65-F5344CB8AC3E}">
        <p14:creationId xmlns:p14="http://schemas.microsoft.com/office/powerpoint/2010/main" val="1251258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a:t>
            </a:r>
            <a:r>
              <a:rPr lang="en-US" baseline="0" dirty="0" smtClean="0"/>
              <a:t> on this definition, how many of you have some sort of test automation process?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9</a:t>
            </a:fld>
            <a:endParaRPr lang="en-US"/>
          </a:p>
        </p:txBody>
      </p:sp>
    </p:spTree>
    <p:extLst>
      <p:ext uri="{BB962C8B-B14F-4D97-AF65-F5344CB8AC3E}">
        <p14:creationId xmlns:p14="http://schemas.microsoft.com/office/powerpoint/2010/main" val="17968329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66</a:t>
            </a:fld>
            <a:endParaRPr lang="en-US"/>
          </a:p>
        </p:txBody>
      </p:sp>
    </p:spTree>
    <p:extLst>
      <p:ext uri="{BB962C8B-B14F-4D97-AF65-F5344CB8AC3E}">
        <p14:creationId xmlns:p14="http://schemas.microsoft.com/office/powerpoint/2010/main" val="36485974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Internal blog:</a:t>
            </a:r>
            <a:r>
              <a:rPr lang="en-US" baseline="0" dirty="0" smtClean="0"/>
              <a:t> great way to share information and have a reference page. Easiest to do as you are going. Even in rough form!</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67</a:t>
            </a:fld>
            <a:endParaRPr lang="en-US"/>
          </a:p>
        </p:txBody>
      </p:sp>
    </p:spTree>
    <p:extLst>
      <p:ext uri="{BB962C8B-B14F-4D97-AF65-F5344CB8AC3E}">
        <p14:creationId xmlns:p14="http://schemas.microsoft.com/office/powerpoint/2010/main" val="27990865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68</a:t>
            </a:fld>
            <a:endParaRPr lang="en-US"/>
          </a:p>
        </p:txBody>
      </p:sp>
    </p:spTree>
    <p:extLst>
      <p:ext uri="{BB962C8B-B14F-4D97-AF65-F5344CB8AC3E}">
        <p14:creationId xmlns:p14="http://schemas.microsoft.com/office/powerpoint/2010/main" val="39905335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Email: Good</a:t>
            </a:r>
            <a:r>
              <a:rPr lang="en-US" baseline="0" dirty="0" smtClean="0"/>
              <a:t> for mass updates. Doesn’t have to be email, could be </a:t>
            </a:r>
            <a:r>
              <a:rPr lang="en-US" baseline="0" dirty="0" err="1" smtClean="0"/>
              <a:t>whatsapp</a:t>
            </a:r>
            <a:r>
              <a:rPr lang="en-US" baseline="0" dirty="0" smtClean="0"/>
              <a:t>, could be </a:t>
            </a:r>
            <a:r>
              <a:rPr lang="en-US" baseline="0" dirty="0" err="1" smtClean="0"/>
              <a:t>hipchat</a:t>
            </a:r>
            <a:r>
              <a:rPr lang="en-US" baseline="0" dirty="0" smtClean="0"/>
              <a:t>, slack, whatever your team uses. You could even have a </a:t>
            </a:r>
            <a:r>
              <a:rPr lang="en-US" baseline="0" dirty="0" err="1" smtClean="0"/>
              <a:t>slackbot</a:t>
            </a:r>
            <a:r>
              <a:rPr lang="en-US" baseline="0" dirty="0" smtClean="0"/>
              <a:t> to communicate results!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69</a:t>
            </a:fld>
            <a:endParaRPr lang="en-US"/>
          </a:p>
        </p:txBody>
      </p:sp>
    </p:spTree>
    <p:extLst>
      <p:ext uri="{BB962C8B-B14F-4D97-AF65-F5344CB8AC3E}">
        <p14:creationId xmlns:p14="http://schemas.microsoft.com/office/powerpoint/2010/main" val="866860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Important to have a TLDR section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70</a:t>
            </a:fld>
            <a:endParaRPr lang="en-US"/>
          </a:p>
        </p:txBody>
      </p:sp>
    </p:spTree>
    <p:extLst>
      <p:ext uri="{BB962C8B-B14F-4D97-AF65-F5344CB8AC3E}">
        <p14:creationId xmlns:p14="http://schemas.microsoft.com/office/powerpoint/2010/main" val="6195507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 summary of multiple pipelines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71</a:t>
            </a:fld>
            <a:endParaRPr lang="en-US"/>
          </a:p>
        </p:txBody>
      </p:sp>
    </p:spTree>
    <p:extLst>
      <p:ext uri="{BB962C8B-B14F-4D97-AF65-F5344CB8AC3E}">
        <p14:creationId xmlns:p14="http://schemas.microsoft.com/office/powerpoint/2010/main" val="8283451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Dashboard technique!</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72</a:t>
            </a:fld>
            <a:endParaRPr lang="en-US"/>
          </a:p>
        </p:txBody>
      </p:sp>
    </p:spTree>
    <p:extLst>
      <p:ext uri="{BB962C8B-B14F-4D97-AF65-F5344CB8AC3E}">
        <p14:creationId xmlns:p14="http://schemas.microsoft.com/office/powerpoint/2010/main" val="9163126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example with very good information (again from TFS,</a:t>
            </a:r>
            <a:r>
              <a:rPr lang="en-US" baseline="0" dirty="0" smtClean="0"/>
              <a:t> but plugins exist for Jenkins)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73</a:t>
            </a:fld>
            <a:endParaRPr lang="en-US"/>
          </a:p>
        </p:txBody>
      </p:sp>
    </p:spTree>
    <p:extLst>
      <p:ext uri="{BB962C8B-B14F-4D97-AF65-F5344CB8AC3E}">
        <p14:creationId xmlns:p14="http://schemas.microsoft.com/office/powerpoint/2010/main" val="41323970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74</a:t>
            </a:fld>
            <a:endParaRPr lang="en-US"/>
          </a:p>
        </p:txBody>
      </p:sp>
    </p:spTree>
    <p:extLst>
      <p:ext uri="{BB962C8B-B14F-4D97-AF65-F5344CB8AC3E}">
        <p14:creationId xmlns:p14="http://schemas.microsoft.com/office/powerpoint/2010/main" val="14828827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Establishing</a:t>
            </a:r>
            <a:r>
              <a:rPr lang="en-US" baseline="0" dirty="0" smtClean="0"/>
              <a:t> a QA community to bounce ideas off of each other has been huge for us. We have found a place where we can have a safe area for conflict, and then bring a united front to our teams with respect to automation process.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75</a:t>
            </a:fld>
            <a:endParaRPr lang="en-US"/>
          </a:p>
        </p:txBody>
      </p:sp>
    </p:spTree>
    <p:extLst>
      <p:ext uri="{BB962C8B-B14F-4D97-AF65-F5344CB8AC3E}">
        <p14:creationId xmlns:p14="http://schemas.microsoft.com/office/powerpoint/2010/main" val="3101384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take a quiz together. Let’s determine how mature of a process you have, and how we can make</a:t>
            </a:r>
            <a:r>
              <a:rPr lang="en-US" baseline="0" dirty="0" smtClean="0"/>
              <a:t> it better.</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10</a:t>
            </a:fld>
            <a:endParaRPr lang="en-US"/>
          </a:p>
        </p:txBody>
      </p:sp>
    </p:spTree>
    <p:extLst>
      <p:ext uri="{BB962C8B-B14F-4D97-AF65-F5344CB8AC3E}">
        <p14:creationId xmlns:p14="http://schemas.microsoft.com/office/powerpoint/2010/main" val="5278503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step</a:t>
            </a:r>
            <a:r>
              <a:rPr lang="en-US" baseline="0" dirty="0" smtClean="0"/>
              <a:t> back a bit. We’ve covered a lot of stuff right? We went through the process of the implementation! Let’s ensure we remember what it is we were trying to do and why.</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76</a:t>
            </a:fld>
            <a:endParaRPr lang="en-US"/>
          </a:p>
        </p:txBody>
      </p:sp>
    </p:spTree>
    <p:extLst>
      <p:ext uri="{BB962C8B-B14F-4D97-AF65-F5344CB8AC3E}">
        <p14:creationId xmlns:p14="http://schemas.microsoft.com/office/powerpoint/2010/main" val="20057479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This is what we were trying to achieve! I took you through all the steps, and core concepts, and showed examples.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77</a:t>
            </a:fld>
            <a:endParaRPr lang="en-US"/>
          </a:p>
        </p:txBody>
      </p:sp>
    </p:spTree>
    <p:extLst>
      <p:ext uri="{BB962C8B-B14F-4D97-AF65-F5344CB8AC3E}">
        <p14:creationId xmlns:p14="http://schemas.microsoft.com/office/powerpoint/2010/main" val="12184904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does this really work? Is the process crap? Can it be implemented, and does it provide value???</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78</a:t>
            </a:fld>
            <a:endParaRPr lang="en-US"/>
          </a:p>
        </p:txBody>
      </p:sp>
    </p:spTree>
    <p:extLst>
      <p:ext uri="{BB962C8B-B14F-4D97-AF65-F5344CB8AC3E}">
        <p14:creationId xmlns:p14="http://schemas.microsoft.com/office/powerpoint/2010/main" val="11347565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Nope. No Bullshit here. Let</a:t>
            </a:r>
            <a:r>
              <a:rPr lang="en-US" baseline="0" dirty="0" smtClean="0"/>
              <a:t> me show you how it worked for my team. We took the red pill and were able to achieve great results. Let’s see what they were</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79</a:t>
            </a:fld>
            <a:endParaRPr lang="en-US"/>
          </a:p>
        </p:txBody>
      </p:sp>
    </p:spTree>
    <p:extLst>
      <p:ext uri="{BB962C8B-B14F-4D97-AF65-F5344CB8AC3E}">
        <p14:creationId xmlns:p14="http://schemas.microsoft.com/office/powerpoint/2010/main" val="29596951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implemented the pipeline early on in our automation effort. We spread awareness through our quality champions, and enabled cross functionality on our teams. We achieved results.</a:t>
            </a:r>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80</a:t>
            </a:fld>
            <a:endParaRPr lang="en-US"/>
          </a:p>
        </p:txBody>
      </p:sp>
    </p:spTree>
    <p:extLst>
      <p:ext uri="{BB962C8B-B14F-4D97-AF65-F5344CB8AC3E}">
        <p14:creationId xmlns:p14="http://schemas.microsoft.com/office/powerpoint/2010/main" val="34725478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Speed (Short Feedback Scaled)</a:t>
            </a:r>
            <a:r>
              <a:rPr lang="en-US" dirty="0" smtClean="0"/>
              <a:t/>
            </a:r>
            <a:br>
              <a:rPr lang="en-US" dirty="0" smtClean="0"/>
            </a:br>
            <a:r>
              <a:rPr lang="en-US" sz="1200" b="0" i="0" kern="1200" dirty="0" smtClean="0">
                <a:solidFill>
                  <a:schemeClr val="tx1"/>
                </a:solidFill>
                <a:effectLst/>
                <a:latin typeface="+mn-lt"/>
                <a:ea typeface="+mn-ea"/>
                <a:cs typeface="+mn-cs"/>
              </a:rPr>
              <a:t>*Year 1: No automation, pipeline created for Desktop product</a:t>
            </a:r>
            <a:r>
              <a:rPr lang="en-US" dirty="0" smtClean="0"/>
              <a:t/>
            </a:r>
            <a:br>
              <a:rPr lang="en-US" dirty="0" smtClean="0"/>
            </a:br>
            <a:r>
              <a:rPr lang="en-US" sz="1200" b="0" i="0" kern="1200" dirty="0" smtClean="0">
                <a:solidFill>
                  <a:schemeClr val="tx1"/>
                </a:solidFill>
                <a:effectLst/>
                <a:latin typeface="+mn-lt"/>
                <a:ea typeface="+mn-ea"/>
                <a:cs typeface="+mn-cs"/>
              </a:rPr>
              <a:t>*Year 2: 500-1000 test cases in automation for Desktop product, pipeline created and scaled, time to run 500 test cases: 3 hours</a:t>
            </a:r>
            <a:r>
              <a:rPr lang="en-US" dirty="0" smtClean="0"/>
              <a:t/>
            </a:r>
            <a:br>
              <a:rPr lang="en-US" dirty="0" smtClean="0"/>
            </a:br>
            <a:r>
              <a:rPr lang="en-US" sz="1200" b="0" i="0" kern="1200" dirty="0" smtClean="0">
                <a:solidFill>
                  <a:schemeClr val="tx1"/>
                </a:solidFill>
                <a:effectLst/>
                <a:latin typeface="+mn-lt"/>
                <a:ea typeface="+mn-ea"/>
                <a:cs typeface="+mn-cs"/>
              </a:rPr>
              <a:t>*Year 3: 1000-2000 test cases in automation for desktop product, time to run 1000 test cases: 3 hours, pipeline scaled out to handle</a:t>
            </a:r>
            <a:r>
              <a:rPr lang="en-US" dirty="0" smtClean="0"/>
              <a:t/>
            </a:r>
            <a:br>
              <a:rPr lang="en-US" dirty="0" smtClean="0"/>
            </a:br>
            <a:r>
              <a:rPr lang="en-US" sz="1200" b="0" i="0" kern="1200" dirty="0" smtClean="0">
                <a:solidFill>
                  <a:schemeClr val="tx1"/>
                </a:solidFill>
                <a:effectLst/>
                <a:latin typeface="+mn-lt"/>
                <a:ea typeface="+mn-ea"/>
                <a:cs typeface="+mn-cs"/>
              </a:rPr>
              <a:t>*Current: 4000 test cases, multiple pipelines created in automation for desktop product, time to run 4000 test cases: 3.5 hours, pipelines scaled out to handle</a:t>
            </a:r>
            <a:r>
              <a:rPr lang="en-US" dirty="0" smtClean="0"/>
              <a:t/>
            </a:r>
            <a:br>
              <a:rPr lang="en-US" dirty="0" smtClean="0"/>
            </a:br>
            <a:endParaRPr lang="en-US" dirty="0" smtClean="0"/>
          </a:p>
          <a:p>
            <a:r>
              <a:rPr lang="en-US" u="sng" dirty="0" smtClean="0"/>
              <a:t>Notes:</a:t>
            </a:r>
          </a:p>
          <a:p>
            <a:r>
              <a:rPr lang="en-US" dirty="0" smtClean="0"/>
              <a:t>Throw</a:t>
            </a:r>
            <a:r>
              <a:rPr lang="en-US" baseline="0" dirty="0" smtClean="0"/>
              <a:t> out the pyramids</a:t>
            </a:r>
          </a:p>
          <a:p>
            <a:r>
              <a:rPr lang="en-US" baseline="0" dirty="0" smtClean="0"/>
              <a:t>Throw out the “tests”</a:t>
            </a:r>
          </a:p>
          <a:p>
            <a:r>
              <a:rPr lang="en-US" baseline="0" dirty="0" smtClean="0"/>
              <a:t>Simplify the </a:t>
            </a:r>
            <a:r>
              <a:rPr lang="en-US" baseline="0" dirty="0" err="1" smtClean="0"/>
              <a:t>colours</a:t>
            </a:r>
            <a:endParaRPr lang="en-US" baseline="0" dirty="0" smtClean="0"/>
          </a:p>
          <a:p>
            <a:r>
              <a:rPr lang="en-US" baseline="0" dirty="0" smtClean="0"/>
              <a:t>Get rid of the arrows, de-complicate the slides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81</a:t>
            </a:fld>
            <a:endParaRPr lang="en-US"/>
          </a:p>
        </p:txBody>
      </p:sp>
    </p:spTree>
    <p:extLst>
      <p:ext uri="{BB962C8B-B14F-4D97-AF65-F5344CB8AC3E}">
        <p14:creationId xmlns:p14="http://schemas.microsoft.com/office/powerpoint/2010/main" val="41085427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the beginning of our automation effort, we had 4 people contributing to automation. </a:t>
            </a:r>
          </a:p>
          <a:p>
            <a:endParaRPr lang="en-US" baseline="0" dirty="0" smtClean="0"/>
          </a:p>
          <a:p>
            <a:r>
              <a:rPr lang="en-US" baseline="0" dirty="0" smtClean="0"/>
              <a:t>Today we have 35 QAs, and a growing number of non </a:t>
            </a:r>
            <a:r>
              <a:rPr lang="en-US" baseline="0" dirty="0" err="1" smtClean="0"/>
              <a:t>qas</a:t>
            </a:r>
            <a:r>
              <a:rPr lang="en-US" baseline="0" dirty="0" smtClean="0"/>
              <a:t>. In the last month, 8 </a:t>
            </a:r>
            <a:r>
              <a:rPr lang="en-US" baseline="0" dirty="0" err="1" smtClean="0"/>
              <a:t>devs</a:t>
            </a:r>
            <a:r>
              <a:rPr lang="en-US" baseline="0" dirty="0" smtClean="0"/>
              <a:t> (Bobby, Star, Ankita, Jakob, David, Seth, Rich, Rob), 2 BAs (Paul, Nemo) have also contributed!!!</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82</a:t>
            </a:fld>
            <a:endParaRPr lang="en-US"/>
          </a:p>
        </p:txBody>
      </p:sp>
    </p:spTree>
    <p:extLst>
      <p:ext uri="{BB962C8B-B14F-4D97-AF65-F5344CB8AC3E}">
        <p14:creationId xmlns:p14="http://schemas.microsoft.com/office/powerpoint/2010/main" val="20180828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Enabling Quality For Team</a:t>
            </a:r>
            <a:r>
              <a:rPr lang="en-US" dirty="0" smtClean="0"/>
              <a:t/>
            </a:r>
            <a:br>
              <a:rPr lang="en-US" dirty="0" smtClean="0"/>
            </a:br>
            <a:r>
              <a:rPr lang="en-US" sz="1200" b="0" i="0" kern="1200" dirty="0" smtClean="0">
                <a:solidFill>
                  <a:schemeClr val="tx1"/>
                </a:solidFill>
                <a:effectLst/>
                <a:latin typeface="+mn-lt"/>
                <a:ea typeface="+mn-ea"/>
                <a:cs typeface="+mn-cs"/>
              </a:rPr>
              <a:t>Erika is a director on one of our teams. Although we have a shallow organizational structure, she is two levels below the CIO. In late August, she spotted a drop in our nightly runs for one of our teams. She raised the alarm bell right away, to the team lead, to the Quality Engineer who was already investigating the issue. This incident, is a great example</a:t>
            </a:r>
            <a:r>
              <a:rPr lang="en-US" sz="1200" b="0" i="0" kern="1200" baseline="0" dirty="0" smtClean="0">
                <a:solidFill>
                  <a:schemeClr val="tx1"/>
                </a:solidFill>
                <a:effectLst/>
                <a:latin typeface="+mn-lt"/>
                <a:ea typeface="+mn-ea"/>
                <a:cs typeface="+mn-cs"/>
              </a:rPr>
              <a:t> of how sharing our test results has benefitted our team and our quality culture. By giving access to our test pipelines, we are able to proliferate quality throughout our team. This is a true testament to the idea that any team member is able to use the results of our test automation to judge the quality situation!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ESTABLISHING THE PIPELINE, EDUCATING THE TEAM, CAUSED ERIKA TO NOTICE!</a:t>
            </a: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83</a:t>
            </a:fld>
            <a:endParaRPr lang="en-US"/>
          </a:p>
        </p:txBody>
      </p:sp>
    </p:spTree>
    <p:extLst>
      <p:ext uri="{BB962C8B-B14F-4D97-AF65-F5344CB8AC3E}">
        <p14:creationId xmlns:p14="http://schemas.microsoft.com/office/powerpoint/2010/main" val="28156513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automation pipeline enabled our teams to turn on the flow of quality throughout our entire software development life cycle.</a:t>
            </a:r>
            <a:r>
              <a:rPr lang="en-US" sz="1200" b="0" i="0" kern="1200" baseline="0" dirty="0" smtClean="0">
                <a:solidFill>
                  <a:schemeClr val="tx1"/>
                </a:solidFill>
                <a:effectLst/>
                <a:latin typeface="+mn-lt"/>
                <a:ea typeface="+mn-ea"/>
                <a:cs typeface="+mn-cs"/>
              </a:rPr>
              <a:t> By implementing early in our automation effort, we were able to grow our test suite to over 4k tests, we were able to proliferate quality awareness across our entire team and we were able to implement automation across many different execution environments. Today we talked about why and how our teams should implement Test Automation Pipelines…I am not conducing drug use, but please follow Morpheus’ advice and take the red pill. Go back to your teams, and implement your test automation pipeline as soon as you can.</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Thanks so much for your time and attention.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84</a:t>
            </a:fld>
            <a:endParaRPr lang="en-US"/>
          </a:p>
        </p:txBody>
      </p:sp>
    </p:spTree>
    <p:extLst>
      <p:ext uri="{BB962C8B-B14F-4D97-AF65-F5344CB8AC3E}">
        <p14:creationId xmlns:p14="http://schemas.microsoft.com/office/powerpoint/2010/main" val="4113022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85</a:t>
            </a:fld>
            <a:endParaRPr lang="en-US"/>
          </a:p>
        </p:txBody>
      </p:sp>
    </p:spTree>
    <p:extLst>
      <p:ext uri="{BB962C8B-B14F-4D97-AF65-F5344CB8AC3E}">
        <p14:creationId xmlns:p14="http://schemas.microsoft.com/office/powerpoint/2010/main" val="2033095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 Can you run one automated test?</a:t>
            </a:r>
          </a:p>
        </p:txBody>
      </p:sp>
      <p:sp>
        <p:nvSpPr>
          <p:cNvPr id="4" name="Slide Number Placeholder 3"/>
          <p:cNvSpPr>
            <a:spLocks noGrp="1"/>
          </p:cNvSpPr>
          <p:nvPr>
            <p:ph type="sldNum" sz="quarter" idx="10"/>
          </p:nvPr>
        </p:nvSpPr>
        <p:spPr/>
        <p:txBody>
          <a:bodyPr/>
          <a:lstStyle/>
          <a:p>
            <a:fld id="{75FF2D06-46C0-46DB-BC3D-B34F1B0C1AD2}" type="slidenum">
              <a:rPr lang="en-US" smtClean="0"/>
              <a:t>11</a:t>
            </a:fld>
            <a:endParaRPr lang="en-US"/>
          </a:p>
        </p:txBody>
      </p:sp>
    </p:spTree>
    <p:extLst>
      <p:ext uri="{BB962C8B-B14F-4D97-AF65-F5344CB8AC3E}">
        <p14:creationId xmlns:p14="http://schemas.microsoft.com/office/powerpoint/2010/main" val="4028959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Can</a:t>
            </a:r>
            <a:r>
              <a:rPr lang="en-US" baseline="0" dirty="0" smtClean="0"/>
              <a:t> run multiple tests at once?</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12</a:t>
            </a:fld>
            <a:endParaRPr lang="en-US"/>
          </a:p>
        </p:txBody>
      </p:sp>
    </p:spTree>
    <p:extLst>
      <p:ext uri="{BB962C8B-B14F-4D97-AF65-F5344CB8AC3E}">
        <p14:creationId xmlns:p14="http://schemas.microsoft.com/office/powerpoint/2010/main" val="36863009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89874"/>
            <a:ext cx="10515600" cy="1325563"/>
          </a:xfrm>
        </p:spPr>
        <p:txBody>
          <a:bodyPr/>
          <a:lstStyle>
            <a:lvl1pPr algn="ctr">
              <a:defRPr b="1">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5268099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amed No Tex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838200" y="129715"/>
            <a:ext cx="10515600" cy="1325563"/>
          </a:xfrm>
        </p:spPr>
        <p:txBody>
          <a:bodyPr>
            <a:normAutofit/>
          </a:bodyPr>
          <a:lstStyle>
            <a:lvl1pPr algn="ctr">
              <a:defRPr sz="5400" b="1" u="sng">
                <a:solidFill>
                  <a:schemeClr val="tx1"/>
                </a:solidFill>
                <a:latin typeface="+mn-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1009029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9715"/>
            <a:ext cx="10515600" cy="1325563"/>
          </a:xfrm>
        </p:spPr>
        <p:txBody>
          <a:bodyPr/>
          <a:lstStyle>
            <a:lvl1pPr algn="ctr">
              <a:defRPr b="1">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08466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s">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37873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9715"/>
            <a:ext cx="10515600" cy="1325563"/>
          </a:xfrm>
        </p:spPr>
        <p:txBody>
          <a:bodyPr>
            <a:normAutofit/>
          </a:bodyPr>
          <a:lstStyle>
            <a:lvl1pPr algn="ctr">
              <a:defRPr sz="5400" b="1" u="sng">
                <a:solidFill>
                  <a:schemeClr val="tx1"/>
                </a:solidFill>
                <a:latin typeface="+mn-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2205827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BFA320-1553-471F-96F7-91D5741CF9EB}" type="datetimeFigureOut">
              <a:rPr lang="en-US" smtClean="0"/>
              <a:t>9/12/2017</a:t>
            </a:fld>
            <a:endParaRPr lang="en-US"/>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53658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BFA320-1553-471F-96F7-91D5741CF9EB}" type="datetimeFigureOut">
              <a:rPr lang="en-US" smtClean="0"/>
              <a:t>9/12/2017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281106706"/>
      </p:ext>
    </p:ext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8" r:id="rId4"/>
    <p:sldLayoutId id="2147483657" r:id="rId5"/>
    <p:sldLayoutId id="2147483651"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microsoft.com/office/2007/relationships/hdphoto" Target="../media/hdphoto3.wdp"/></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63.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 Enabling Critical Feedback For Your Quality Cycle</a:t>
            </a:r>
            <a:endParaRPr lang="en-US" sz="4000" dirty="0"/>
          </a:p>
        </p:txBody>
      </p:sp>
      <p:sp>
        <p:nvSpPr>
          <p:cNvPr id="7" name="Subtitle 4"/>
          <p:cNvSpPr txBox="1">
            <a:spLocks/>
          </p:cNvSpPr>
          <p:nvPr/>
        </p:nvSpPr>
        <p:spPr>
          <a:xfrm>
            <a:off x="4155312" y="5274685"/>
            <a:ext cx="3881377"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smtClean="0">
                <a:solidFill>
                  <a:schemeClr val="tx1"/>
                </a:solidFill>
              </a:rPr>
              <a:t>Software Quality Architect</a:t>
            </a:r>
            <a:endParaRPr lang="en-US" sz="2800" b="1" dirty="0">
              <a:solidFill>
                <a:schemeClr val="tx1"/>
              </a:solidFill>
            </a:endParaRPr>
          </a:p>
        </p:txBody>
      </p:sp>
      <p:sp>
        <p:nvSpPr>
          <p:cNvPr id="8" name="Subtitle 4"/>
          <p:cNvSpPr txBox="1">
            <a:spLocks/>
          </p:cNvSpPr>
          <p:nvPr/>
        </p:nvSpPr>
        <p:spPr>
          <a:xfrm>
            <a:off x="4539205" y="4744525"/>
            <a:ext cx="3113590"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smtClean="0">
                <a:solidFill>
                  <a:schemeClr val="tx1"/>
                </a:solidFill>
              </a:rPr>
              <a:t>Maciek Konkolowicz</a:t>
            </a:r>
            <a:endParaRPr lang="en-US" sz="2800" b="1" dirty="0">
              <a:solidFill>
                <a:schemeClr val="tx1"/>
              </a:solidFill>
            </a:endParaRPr>
          </a:p>
        </p:txBody>
      </p:sp>
      <p:sp>
        <p:nvSpPr>
          <p:cNvPr id="9" name="Subtitle 4"/>
          <p:cNvSpPr txBox="1">
            <a:spLocks/>
          </p:cNvSpPr>
          <p:nvPr/>
        </p:nvSpPr>
        <p:spPr>
          <a:xfrm>
            <a:off x="4155312" y="5804845"/>
            <a:ext cx="3881377" cy="53016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600" b="1" dirty="0" smtClean="0">
                <a:solidFill>
                  <a:schemeClr val="tx1"/>
                </a:solidFill>
              </a:rPr>
              <a:t>Title Source Technology</a:t>
            </a:r>
            <a:endParaRPr lang="en-US" sz="2600" b="1" dirty="0">
              <a:solidFill>
                <a:schemeClr val="tx1"/>
              </a:solidFill>
            </a:endParaRPr>
          </a:p>
        </p:txBody>
      </p:sp>
    </p:spTree>
    <p:extLst>
      <p:ext uri="{BB962C8B-B14F-4D97-AF65-F5344CB8AC3E}">
        <p14:creationId xmlns:p14="http://schemas.microsoft.com/office/powerpoint/2010/main" val="2253883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25137" y="2598595"/>
            <a:ext cx="10515600" cy="1325563"/>
          </a:xfrm>
        </p:spPr>
        <p:txBody>
          <a:bodyPr>
            <a:normAutofit fontScale="90000"/>
          </a:bodyPr>
          <a:lstStyle/>
          <a:p>
            <a:r>
              <a:rPr lang="en-US" dirty="0" smtClean="0"/>
              <a:t>Quiz Time!</a:t>
            </a:r>
            <a:br>
              <a:rPr lang="en-US" dirty="0" smtClean="0"/>
            </a:br>
            <a:r>
              <a:rPr lang="en-US" dirty="0" smtClean="0"/>
              <a:t/>
            </a:r>
            <a:br>
              <a:rPr lang="en-US" dirty="0" smtClean="0"/>
            </a:br>
            <a:r>
              <a:rPr lang="en-US" sz="3300" b="0" u="none" dirty="0" smtClean="0"/>
              <a:t>(count “yes” responses in your head)</a:t>
            </a:r>
            <a:endParaRPr lang="en-US" sz="3300" b="0" u="none" dirty="0"/>
          </a:p>
        </p:txBody>
      </p:sp>
    </p:spTree>
    <p:extLst>
      <p:ext uri="{BB962C8B-B14F-4D97-AF65-F5344CB8AC3E}">
        <p14:creationId xmlns:p14="http://schemas.microsoft.com/office/powerpoint/2010/main" val="12127540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txBox="1">
            <a:spLocks/>
          </p:cNvSpPr>
          <p:nvPr/>
        </p:nvSpPr>
        <p:spPr>
          <a:xfrm>
            <a:off x="838200" y="189874"/>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1:</a:t>
            </a:r>
            <a:r>
              <a:rPr lang="en-US" sz="5400" dirty="0" smtClean="0">
                <a:latin typeface="+mn-lt"/>
              </a:rPr>
              <a:t> Can You Run One Test?</a:t>
            </a:r>
            <a:endParaRPr lang="en-US" sz="5400" u="sng" dirty="0">
              <a:latin typeface="+mn-lt"/>
            </a:endParaRPr>
          </a:p>
        </p:txBody>
      </p:sp>
      <p:pic>
        <p:nvPicPr>
          <p:cNvPr id="205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152"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2712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152"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0535"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31"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5"/>
          <p:cNvSpPr txBox="1">
            <a:spLocks/>
          </p:cNvSpPr>
          <p:nvPr/>
        </p:nvSpPr>
        <p:spPr>
          <a:xfrm>
            <a:off x="838200" y="189874"/>
            <a:ext cx="10515600" cy="1325563"/>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2:</a:t>
            </a:r>
            <a:r>
              <a:rPr lang="en-US" sz="5400" dirty="0" smtClean="0">
                <a:latin typeface="+mn-lt"/>
              </a:rPr>
              <a:t> Can You Run Many Tests?</a:t>
            </a:r>
            <a:endParaRPr lang="en-US" sz="5400" u="sng" dirty="0">
              <a:latin typeface="+mn-lt"/>
            </a:endParaRPr>
          </a:p>
        </p:txBody>
      </p:sp>
    </p:spTree>
    <p:extLst>
      <p:ext uri="{BB962C8B-B14F-4D97-AF65-F5344CB8AC3E}">
        <p14:creationId xmlns:p14="http://schemas.microsoft.com/office/powerpoint/2010/main" val="37531086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4231" y="382780"/>
            <a:ext cx="13057314" cy="6092440"/>
            <a:chOff x="-104231" y="765560"/>
            <a:chExt cx="13057314" cy="6092440"/>
          </a:xfrm>
        </p:grpSpPr>
        <p:pic>
          <p:nvPicPr>
            <p:cNvPr id="13"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31"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785948" y="765560"/>
              <a:ext cx="12167135" cy="6092440"/>
              <a:chOff x="785948" y="765560"/>
              <a:chExt cx="12167135" cy="6092440"/>
            </a:xfrm>
          </p:grpSpPr>
          <p:pic>
            <p:nvPicPr>
              <p:cNvPr id="7"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152"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0535"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Image result for android phon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948" y="1332311"/>
                <a:ext cx="2571206" cy="52539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ipho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4228" y="1241035"/>
                <a:ext cx="5478855" cy="53452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compu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1177" y="765560"/>
                <a:ext cx="5329645" cy="609244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7" name="Title 5"/>
          <p:cNvSpPr txBox="1">
            <a:spLocks/>
          </p:cNvSpPr>
          <p:nvPr/>
        </p:nvSpPr>
        <p:spPr>
          <a:xfrm>
            <a:off x="838200" y="189874"/>
            <a:ext cx="10515600" cy="1325563"/>
          </a:xfrm>
          <a:prstGeom prst="rect">
            <a:avLst/>
          </a:prstGeom>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3:</a:t>
            </a:r>
            <a:r>
              <a:rPr lang="en-US" sz="5400" dirty="0" smtClean="0">
                <a:latin typeface="+mn-lt"/>
              </a:rPr>
              <a:t> Can You Run Tests In Many Environments?</a:t>
            </a:r>
            <a:endParaRPr lang="en-US" sz="5400" u="sng" dirty="0">
              <a:latin typeface="+mn-lt"/>
            </a:endParaRPr>
          </a:p>
        </p:txBody>
      </p:sp>
    </p:spTree>
    <p:extLst>
      <p:ext uri="{BB962C8B-B14F-4D97-AF65-F5344CB8AC3E}">
        <p14:creationId xmlns:p14="http://schemas.microsoft.com/office/powerpoint/2010/main" val="4924045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30800" y="1263549"/>
            <a:ext cx="10730400" cy="5333194"/>
            <a:chOff x="2037805" y="1569990"/>
            <a:chExt cx="8093145" cy="3991266"/>
          </a:xfrm>
        </p:grpSpPr>
        <p:grpSp>
          <p:nvGrpSpPr>
            <p:cNvPr id="9" name="Group 8"/>
            <p:cNvGrpSpPr/>
            <p:nvPr/>
          </p:nvGrpSpPr>
          <p:grpSpPr>
            <a:xfrm>
              <a:off x="2037805" y="1569990"/>
              <a:ext cx="895374" cy="3991266"/>
              <a:chOff x="613954" y="1687556"/>
              <a:chExt cx="895374" cy="3991266"/>
            </a:xfrm>
          </p:grpSpPr>
          <p:grpSp>
            <p:nvGrpSpPr>
              <p:cNvPr id="6" name="Group 5"/>
              <p:cNvGrpSpPr/>
              <p:nvPr/>
            </p:nvGrpSpPr>
            <p:grpSpPr>
              <a:xfrm>
                <a:off x="613954" y="1687556"/>
                <a:ext cx="895374" cy="1330422"/>
                <a:chOff x="613954" y="1598793"/>
                <a:chExt cx="895374" cy="1330422"/>
              </a:xfrm>
            </p:grpSpPr>
            <p:pic>
              <p:nvPicPr>
                <p:cNvPr id="114"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613954" y="3017978"/>
                <a:ext cx="895374" cy="1330422"/>
                <a:chOff x="613954" y="3017978"/>
                <a:chExt cx="895374" cy="1330422"/>
              </a:xfrm>
            </p:grpSpPr>
            <p:pic>
              <p:nvPicPr>
                <p:cNvPr id="36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36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613954" y="4348400"/>
                <a:ext cx="895374" cy="1330422"/>
                <a:chOff x="613954" y="4407944"/>
                <a:chExt cx="895374" cy="1330422"/>
              </a:xfrm>
            </p:grpSpPr>
            <p:pic>
              <p:nvPicPr>
                <p:cNvPr id="374"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37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52" name="Group 451"/>
            <p:cNvGrpSpPr/>
            <p:nvPr/>
          </p:nvGrpSpPr>
          <p:grpSpPr>
            <a:xfrm>
              <a:off x="2692148" y="1569990"/>
              <a:ext cx="895374" cy="3991266"/>
              <a:chOff x="613954" y="1687556"/>
              <a:chExt cx="895374" cy="3991266"/>
            </a:xfrm>
          </p:grpSpPr>
          <p:grpSp>
            <p:nvGrpSpPr>
              <p:cNvPr id="453" name="Group 452"/>
              <p:cNvGrpSpPr/>
              <p:nvPr/>
            </p:nvGrpSpPr>
            <p:grpSpPr>
              <a:xfrm>
                <a:off x="613954" y="1687556"/>
                <a:ext cx="895374" cy="1330422"/>
                <a:chOff x="613954" y="1598793"/>
                <a:chExt cx="895374" cy="1330422"/>
              </a:xfrm>
            </p:grpSpPr>
            <p:pic>
              <p:nvPicPr>
                <p:cNvPr id="46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4" name="Group 453"/>
              <p:cNvGrpSpPr/>
              <p:nvPr/>
            </p:nvGrpSpPr>
            <p:grpSpPr>
              <a:xfrm>
                <a:off x="613954" y="3017978"/>
                <a:ext cx="895374" cy="1330422"/>
                <a:chOff x="613954" y="3017978"/>
                <a:chExt cx="895374" cy="1330422"/>
              </a:xfrm>
            </p:grpSpPr>
            <p:pic>
              <p:nvPicPr>
                <p:cNvPr id="45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5" name="Group 454"/>
              <p:cNvGrpSpPr/>
              <p:nvPr/>
            </p:nvGrpSpPr>
            <p:grpSpPr>
              <a:xfrm>
                <a:off x="613954" y="4348400"/>
                <a:ext cx="895374" cy="1330422"/>
                <a:chOff x="613954" y="4407944"/>
                <a:chExt cx="895374" cy="1330422"/>
              </a:xfrm>
            </p:grpSpPr>
            <p:pic>
              <p:nvPicPr>
                <p:cNvPr id="45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2" name="Group 461"/>
            <p:cNvGrpSpPr/>
            <p:nvPr/>
          </p:nvGrpSpPr>
          <p:grpSpPr>
            <a:xfrm>
              <a:off x="3346491" y="1569990"/>
              <a:ext cx="895374" cy="3991266"/>
              <a:chOff x="613954" y="1687556"/>
              <a:chExt cx="895374" cy="3991266"/>
            </a:xfrm>
          </p:grpSpPr>
          <p:grpSp>
            <p:nvGrpSpPr>
              <p:cNvPr id="463" name="Group 462"/>
              <p:cNvGrpSpPr/>
              <p:nvPr/>
            </p:nvGrpSpPr>
            <p:grpSpPr>
              <a:xfrm>
                <a:off x="613954" y="1687556"/>
                <a:ext cx="895374" cy="1330422"/>
                <a:chOff x="613954" y="1598793"/>
                <a:chExt cx="895374" cy="1330422"/>
              </a:xfrm>
            </p:grpSpPr>
            <p:pic>
              <p:nvPicPr>
                <p:cNvPr id="47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4" name="Group 463"/>
              <p:cNvGrpSpPr/>
              <p:nvPr/>
            </p:nvGrpSpPr>
            <p:grpSpPr>
              <a:xfrm>
                <a:off x="613954" y="3017978"/>
                <a:ext cx="895374" cy="1330422"/>
                <a:chOff x="613954" y="3017978"/>
                <a:chExt cx="895374" cy="1330422"/>
              </a:xfrm>
            </p:grpSpPr>
            <p:pic>
              <p:nvPicPr>
                <p:cNvPr id="46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5" name="Group 464"/>
              <p:cNvGrpSpPr/>
              <p:nvPr/>
            </p:nvGrpSpPr>
            <p:grpSpPr>
              <a:xfrm>
                <a:off x="613954" y="4348400"/>
                <a:ext cx="895374" cy="1330422"/>
                <a:chOff x="613954" y="4407944"/>
                <a:chExt cx="895374" cy="1330422"/>
              </a:xfrm>
            </p:grpSpPr>
            <p:pic>
              <p:nvPicPr>
                <p:cNvPr id="46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6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72" name="Group 471"/>
            <p:cNvGrpSpPr/>
            <p:nvPr/>
          </p:nvGrpSpPr>
          <p:grpSpPr>
            <a:xfrm>
              <a:off x="4000834" y="1569990"/>
              <a:ext cx="895374" cy="3991266"/>
              <a:chOff x="613954" y="1687556"/>
              <a:chExt cx="895374" cy="3991266"/>
            </a:xfrm>
          </p:grpSpPr>
          <p:grpSp>
            <p:nvGrpSpPr>
              <p:cNvPr id="473" name="Group 472"/>
              <p:cNvGrpSpPr/>
              <p:nvPr/>
            </p:nvGrpSpPr>
            <p:grpSpPr>
              <a:xfrm>
                <a:off x="613954" y="1687556"/>
                <a:ext cx="895374" cy="1330422"/>
                <a:chOff x="613954" y="1598793"/>
                <a:chExt cx="895374" cy="1330422"/>
              </a:xfrm>
            </p:grpSpPr>
            <p:pic>
              <p:nvPicPr>
                <p:cNvPr id="48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8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4" name="Group 473"/>
              <p:cNvGrpSpPr/>
              <p:nvPr/>
            </p:nvGrpSpPr>
            <p:grpSpPr>
              <a:xfrm>
                <a:off x="613954" y="3017978"/>
                <a:ext cx="895374" cy="1330422"/>
                <a:chOff x="613954" y="3017978"/>
                <a:chExt cx="895374" cy="1330422"/>
              </a:xfrm>
            </p:grpSpPr>
            <p:pic>
              <p:nvPicPr>
                <p:cNvPr id="47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7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5" name="Group 474"/>
              <p:cNvGrpSpPr/>
              <p:nvPr/>
            </p:nvGrpSpPr>
            <p:grpSpPr>
              <a:xfrm>
                <a:off x="613954" y="4348400"/>
                <a:ext cx="895374" cy="1330422"/>
                <a:chOff x="613954" y="4407944"/>
                <a:chExt cx="895374" cy="1330422"/>
              </a:xfrm>
            </p:grpSpPr>
            <p:pic>
              <p:nvPicPr>
                <p:cNvPr id="47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7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82" name="Group 481"/>
            <p:cNvGrpSpPr/>
            <p:nvPr/>
          </p:nvGrpSpPr>
          <p:grpSpPr>
            <a:xfrm>
              <a:off x="4655177" y="1569990"/>
              <a:ext cx="895374" cy="3991266"/>
              <a:chOff x="613954" y="1687556"/>
              <a:chExt cx="895374" cy="3991266"/>
            </a:xfrm>
          </p:grpSpPr>
          <p:grpSp>
            <p:nvGrpSpPr>
              <p:cNvPr id="483" name="Group 482"/>
              <p:cNvGrpSpPr/>
              <p:nvPr/>
            </p:nvGrpSpPr>
            <p:grpSpPr>
              <a:xfrm>
                <a:off x="613954" y="1687556"/>
                <a:ext cx="895374" cy="1330422"/>
                <a:chOff x="613954" y="1598793"/>
                <a:chExt cx="895374" cy="1330422"/>
              </a:xfrm>
            </p:grpSpPr>
            <p:pic>
              <p:nvPicPr>
                <p:cNvPr id="49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9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4" name="Group 483"/>
              <p:cNvGrpSpPr/>
              <p:nvPr/>
            </p:nvGrpSpPr>
            <p:grpSpPr>
              <a:xfrm>
                <a:off x="613954" y="3017978"/>
                <a:ext cx="895374" cy="1330422"/>
                <a:chOff x="613954" y="3017978"/>
                <a:chExt cx="895374" cy="1330422"/>
              </a:xfrm>
            </p:grpSpPr>
            <p:pic>
              <p:nvPicPr>
                <p:cNvPr id="48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8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5" name="Group 484"/>
              <p:cNvGrpSpPr/>
              <p:nvPr/>
            </p:nvGrpSpPr>
            <p:grpSpPr>
              <a:xfrm>
                <a:off x="613954" y="4348400"/>
                <a:ext cx="895374" cy="1330422"/>
                <a:chOff x="613954" y="4407944"/>
                <a:chExt cx="895374" cy="1330422"/>
              </a:xfrm>
            </p:grpSpPr>
            <p:pic>
              <p:nvPicPr>
                <p:cNvPr id="48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8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92" name="Group 491"/>
            <p:cNvGrpSpPr/>
            <p:nvPr/>
          </p:nvGrpSpPr>
          <p:grpSpPr>
            <a:xfrm>
              <a:off x="5309520" y="1569990"/>
              <a:ext cx="895374" cy="3991266"/>
              <a:chOff x="613954" y="1687556"/>
              <a:chExt cx="895374" cy="3991266"/>
            </a:xfrm>
          </p:grpSpPr>
          <p:grpSp>
            <p:nvGrpSpPr>
              <p:cNvPr id="493" name="Group 492"/>
              <p:cNvGrpSpPr/>
              <p:nvPr/>
            </p:nvGrpSpPr>
            <p:grpSpPr>
              <a:xfrm>
                <a:off x="613954" y="1687556"/>
                <a:ext cx="895374" cy="1330422"/>
                <a:chOff x="613954" y="1598793"/>
                <a:chExt cx="895374" cy="1330422"/>
              </a:xfrm>
            </p:grpSpPr>
            <p:pic>
              <p:nvPicPr>
                <p:cNvPr id="50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0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4" name="Group 493"/>
              <p:cNvGrpSpPr/>
              <p:nvPr/>
            </p:nvGrpSpPr>
            <p:grpSpPr>
              <a:xfrm>
                <a:off x="613954" y="3017978"/>
                <a:ext cx="895374" cy="1330422"/>
                <a:chOff x="613954" y="3017978"/>
                <a:chExt cx="895374" cy="1330422"/>
              </a:xfrm>
            </p:grpSpPr>
            <p:pic>
              <p:nvPicPr>
                <p:cNvPr id="49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9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5" name="Group 494"/>
              <p:cNvGrpSpPr/>
              <p:nvPr/>
            </p:nvGrpSpPr>
            <p:grpSpPr>
              <a:xfrm>
                <a:off x="613954" y="4348400"/>
                <a:ext cx="895374" cy="1330422"/>
                <a:chOff x="613954" y="4407944"/>
                <a:chExt cx="895374" cy="1330422"/>
              </a:xfrm>
            </p:grpSpPr>
            <p:pic>
              <p:nvPicPr>
                <p:cNvPr id="49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9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02" name="Group 501"/>
            <p:cNvGrpSpPr/>
            <p:nvPr/>
          </p:nvGrpSpPr>
          <p:grpSpPr>
            <a:xfrm>
              <a:off x="5963863" y="1569990"/>
              <a:ext cx="895374" cy="3991266"/>
              <a:chOff x="613954" y="1687556"/>
              <a:chExt cx="895374" cy="3991266"/>
            </a:xfrm>
          </p:grpSpPr>
          <p:grpSp>
            <p:nvGrpSpPr>
              <p:cNvPr id="503" name="Group 502"/>
              <p:cNvGrpSpPr/>
              <p:nvPr/>
            </p:nvGrpSpPr>
            <p:grpSpPr>
              <a:xfrm>
                <a:off x="613954" y="1687556"/>
                <a:ext cx="895374" cy="1330422"/>
                <a:chOff x="613954" y="1598793"/>
                <a:chExt cx="895374" cy="1330422"/>
              </a:xfrm>
            </p:grpSpPr>
            <p:pic>
              <p:nvPicPr>
                <p:cNvPr id="51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1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4" name="Group 503"/>
              <p:cNvGrpSpPr/>
              <p:nvPr/>
            </p:nvGrpSpPr>
            <p:grpSpPr>
              <a:xfrm>
                <a:off x="613954" y="3017978"/>
                <a:ext cx="895374" cy="1330422"/>
                <a:chOff x="613954" y="3017978"/>
                <a:chExt cx="895374" cy="1330422"/>
              </a:xfrm>
            </p:grpSpPr>
            <p:pic>
              <p:nvPicPr>
                <p:cNvPr id="50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0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5" name="Group 504"/>
              <p:cNvGrpSpPr/>
              <p:nvPr/>
            </p:nvGrpSpPr>
            <p:grpSpPr>
              <a:xfrm>
                <a:off x="613954" y="4348400"/>
                <a:ext cx="895374" cy="1330422"/>
                <a:chOff x="613954" y="4407944"/>
                <a:chExt cx="895374" cy="1330422"/>
              </a:xfrm>
            </p:grpSpPr>
            <p:pic>
              <p:nvPicPr>
                <p:cNvPr id="50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0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12" name="Group 511"/>
            <p:cNvGrpSpPr/>
            <p:nvPr/>
          </p:nvGrpSpPr>
          <p:grpSpPr>
            <a:xfrm>
              <a:off x="6618206" y="1569990"/>
              <a:ext cx="895374" cy="3991266"/>
              <a:chOff x="613954" y="1687556"/>
              <a:chExt cx="895374" cy="3991266"/>
            </a:xfrm>
          </p:grpSpPr>
          <p:grpSp>
            <p:nvGrpSpPr>
              <p:cNvPr id="513" name="Group 512"/>
              <p:cNvGrpSpPr/>
              <p:nvPr/>
            </p:nvGrpSpPr>
            <p:grpSpPr>
              <a:xfrm>
                <a:off x="613954" y="1687556"/>
                <a:ext cx="895374" cy="1330422"/>
                <a:chOff x="613954" y="1598793"/>
                <a:chExt cx="895374" cy="1330422"/>
              </a:xfrm>
            </p:grpSpPr>
            <p:pic>
              <p:nvPicPr>
                <p:cNvPr id="52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2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4" name="Group 513"/>
              <p:cNvGrpSpPr/>
              <p:nvPr/>
            </p:nvGrpSpPr>
            <p:grpSpPr>
              <a:xfrm>
                <a:off x="613954" y="3017978"/>
                <a:ext cx="895374" cy="1330422"/>
                <a:chOff x="613954" y="3017978"/>
                <a:chExt cx="895374" cy="1330422"/>
              </a:xfrm>
            </p:grpSpPr>
            <p:pic>
              <p:nvPicPr>
                <p:cNvPr id="51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1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5" name="Group 514"/>
              <p:cNvGrpSpPr/>
              <p:nvPr/>
            </p:nvGrpSpPr>
            <p:grpSpPr>
              <a:xfrm>
                <a:off x="613954" y="4348400"/>
                <a:ext cx="895374" cy="1330422"/>
                <a:chOff x="613954" y="4407944"/>
                <a:chExt cx="895374" cy="1330422"/>
              </a:xfrm>
            </p:grpSpPr>
            <p:pic>
              <p:nvPicPr>
                <p:cNvPr id="51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1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22" name="Group 521"/>
            <p:cNvGrpSpPr/>
            <p:nvPr/>
          </p:nvGrpSpPr>
          <p:grpSpPr>
            <a:xfrm>
              <a:off x="7272549" y="1569990"/>
              <a:ext cx="895374" cy="3991266"/>
              <a:chOff x="613954" y="1687556"/>
              <a:chExt cx="895374" cy="3991266"/>
            </a:xfrm>
          </p:grpSpPr>
          <p:grpSp>
            <p:nvGrpSpPr>
              <p:cNvPr id="523" name="Group 522"/>
              <p:cNvGrpSpPr/>
              <p:nvPr/>
            </p:nvGrpSpPr>
            <p:grpSpPr>
              <a:xfrm>
                <a:off x="613954" y="1687556"/>
                <a:ext cx="895374" cy="1330422"/>
                <a:chOff x="613954" y="1598793"/>
                <a:chExt cx="895374" cy="1330422"/>
              </a:xfrm>
            </p:grpSpPr>
            <p:pic>
              <p:nvPicPr>
                <p:cNvPr id="53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3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4" name="Group 523"/>
              <p:cNvGrpSpPr/>
              <p:nvPr/>
            </p:nvGrpSpPr>
            <p:grpSpPr>
              <a:xfrm>
                <a:off x="613954" y="3017978"/>
                <a:ext cx="895374" cy="1330422"/>
                <a:chOff x="613954" y="3017978"/>
                <a:chExt cx="895374" cy="1330422"/>
              </a:xfrm>
            </p:grpSpPr>
            <p:pic>
              <p:nvPicPr>
                <p:cNvPr id="52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2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5" name="Group 524"/>
              <p:cNvGrpSpPr/>
              <p:nvPr/>
            </p:nvGrpSpPr>
            <p:grpSpPr>
              <a:xfrm>
                <a:off x="613954" y="4348400"/>
                <a:ext cx="895374" cy="1330422"/>
                <a:chOff x="613954" y="4407944"/>
                <a:chExt cx="895374" cy="1330422"/>
              </a:xfrm>
            </p:grpSpPr>
            <p:pic>
              <p:nvPicPr>
                <p:cNvPr id="52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2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32" name="Group 531"/>
            <p:cNvGrpSpPr/>
            <p:nvPr/>
          </p:nvGrpSpPr>
          <p:grpSpPr>
            <a:xfrm>
              <a:off x="7926892" y="1569990"/>
              <a:ext cx="895374" cy="3991266"/>
              <a:chOff x="613954" y="1687556"/>
              <a:chExt cx="895374" cy="3991266"/>
            </a:xfrm>
          </p:grpSpPr>
          <p:grpSp>
            <p:nvGrpSpPr>
              <p:cNvPr id="533" name="Group 532"/>
              <p:cNvGrpSpPr/>
              <p:nvPr/>
            </p:nvGrpSpPr>
            <p:grpSpPr>
              <a:xfrm>
                <a:off x="613954" y="1687556"/>
                <a:ext cx="895374" cy="1330422"/>
                <a:chOff x="613954" y="1598793"/>
                <a:chExt cx="895374" cy="1330422"/>
              </a:xfrm>
            </p:grpSpPr>
            <p:pic>
              <p:nvPicPr>
                <p:cNvPr id="54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4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4" name="Group 533"/>
              <p:cNvGrpSpPr/>
              <p:nvPr/>
            </p:nvGrpSpPr>
            <p:grpSpPr>
              <a:xfrm>
                <a:off x="613954" y="3017978"/>
                <a:ext cx="895374" cy="1330422"/>
                <a:chOff x="613954" y="3017978"/>
                <a:chExt cx="895374" cy="1330422"/>
              </a:xfrm>
            </p:grpSpPr>
            <p:pic>
              <p:nvPicPr>
                <p:cNvPr id="53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3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5" name="Group 534"/>
              <p:cNvGrpSpPr/>
              <p:nvPr/>
            </p:nvGrpSpPr>
            <p:grpSpPr>
              <a:xfrm>
                <a:off x="613954" y="4348400"/>
                <a:ext cx="895374" cy="1330422"/>
                <a:chOff x="613954" y="4407944"/>
                <a:chExt cx="895374" cy="1330422"/>
              </a:xfrm>
            </p:grpSpPr>
            <p:pic>
              <p:nvPicPr>
                <p:cNvPr id="53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3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42" name="Group 541"/>
            <p:cNvGrpSpPr/>
            <p:nvPr/>
          </p:nvGrpSpPr>
          <p:grpSpPr>
            <a:xfrm>
              <a:off x="8581235" y="1569990"/>
              <a:ext cx="895374" cy="3991266"/>
              <a:chOff x="613954" y="1687556"/>
              <a:chExt cx="895374" cy="3991266"/>
            </a:xfrm>
          </p:grpSpPr>
          <p:grpSp>
            <p:nvGrpSpPr>
              <p:cNvPr id="543" name="Group 542"/>
              <p:cNvGrpSpPr/>
              <p:nvPr/>
            </p:nvGrpSpPr>
            <p:grpSpPr>
              <a:xfrm>
                <a:off x="613954" y="1687556"/>
                <a:ext cx="895374" cy="1330422"/>
                <a:chOff x="613954" y="1598793"/>
                <a:chExt cx="895374" cy="1330422"/>
              </a:xfrm>
            </p:grpSpPr>
            <p:pic>
              <p:nvPicPr>
                <p:cNvPr id="55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5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4" name="Group 543"/>
              <p:cNvGrpSpPr/>
              <p:nvPr/>
            </p:nvGrpSpPr>
            <p:grpSpPr>
              <a:xfrm>
                <a:off x="613954" y="3017978"/>
                <a:ext cx="895374" cy="1330422"/>
                <a:chOff x="613954" y="3017978"/>
                <a:chExt cx="895374" cy="1330422"/>
              </a:xfrm>
            </p:grpSpPr>
            <p:pic>
              <p:nvPicPr>
                <p:cNvPr id="54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4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5" name="Group 544"/>
              <p:cNvGrpSpPr/>
              <p:nvPr/>
            </p:nvGrpSpPr>
            <p:grpSpPr>
              <a:xfrm>
                <a:off x="613954" y="4348400"/>
                <a:ext cx="895374" cy="1330422"/>
                <a:chOff x="613954" y="4407944"/>
                <a:chExt cx="895374" cy="1330422"/>
              </a:xfrm>
            </p:grpSpPr>
            <p:pic>
              <p:nvPicPr>
                <p:cNvPr id="54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4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52" name="Group 551"/>
            <p:cNvGrpSpPr/>
            <p:nvPr/>
          </p:nvGrpSpPr>
          <p:grpSpPr>
            <a:xfrm>
              <a:off x="9235576" y="1569990"/>
              <a:ext cx="895374" cy="3991266"/>
              <a:chOff x="613954" y="1687556"/>
              <a:chExt cx="895374" cy="3991266"/>
            </a:xfrm>
          </p:grpSpPr>
          <p:grpSp>
            <p:nvGrpSpPr>
              <p:cNvPr id="553" name="Group 552"/>
              <p:cNvGrpSpPr/>
              <p:nvPr/>
            </p:nvGrpSpPr>
            <p:grpSpPr>
              <a:xfrm>
                <a:off x="613954" y="1687556"/>
                <a:ext cx="895374" cy="1330422"/>
                <a:chOff x="613954" y="1598793"/>
                <a:chExt cx="895374" cy="1330422"/>
              </a:xfrm>
            </p:grpSpPr>
            <p:pic>
              <p:nvPicPr>
                <p:cNvPr id="56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6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4" name="Group 553"/>
              <p:cNvGrpSpPr/>
              <p:nvPr/>
            </p:nvGrpSpPr>
            <p:grpSpPr>
              <a:xfrm>
                <a:off x="613954" y="3017978"/>
                <a:ext cx="895374" cy="1330422"/>
                <a:chOff x="613954" y="3017978"/>
                <a:chExt cx="895374" cy="1330422"/>
              </a:xfrm>
            </p:grpSpPr>
            <p:pic>
              <p:nvPicPr>
                <p:cNvPr id="55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5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5" name="Group 554"/>
              <p:cNvGrpSpPr/>
              <p:nvPr/>
            </p:nvGrpSpPr>
            <p:grpSpPr>
              <a:xfrm>
                <a:off x="613954" y="4348400"/>
                <a:ext cx="895374" cy="1330422"/>
                <a:chOff x="613954" y="4407944"/>
                <a:chExt cx="895374" cy="1330422"/>
              </a:xfrm>
            </p:grpSpPr>
            <p:pic>
              <p:nvPicPr>
                <p:cNvPr id="55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5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62" name="Title 5"/>
          <p:cNvSpPr txBox="1">
            <a:spLocks/>
          </p:cNvSpPr>
          <p:nvPr/>
        </p:nvSpPr>
        <p:spPr>
          <a:xfrm>
            <a:off x="838200" y="189874"/>
            <a:ext cx="10515600" cy="1325563"/>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4:</a:t>
            </a:r>
            <a:r>
              <a:rPr lang="en-US" sz="5400" dirty="0" smtClean="0">
                <a:latin typeface="+mn-lt"/>
              </a:rPr>
              <a:t> Can You Scale Your Tests?</a:t>
            </a:r>
            <a:endParaRPr lang="en-US" sz="5400" u="sng" dirty="0">
              <a:latin typeface="+mn-lt"/>
            </a:endParaRPr>
          </a:p>
        </p:txBody>
      </p:sp>
    </p:spTree>
    <p:extLst>
      <p:ext uri="{BB962C8B-B14F-4D97-AF65-F5344CB8AC3E}">
        <p14:creationId xmlns:p14="http://schemas.microsoft.com/office/powerpoint/2010/main" val="16040974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0" name="Picture 6" descr="alt text"/>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58" b="96936" l="725" r="98551">
                        <a14:foregroundMark x1="56014" y1="89093" x2="56014" y2="89093"/>
                        <a14:foregroundMark x1="68768" y1="68260" x2="68768" y2="68260"/>
                        <a14:foregroundMark x1="64928" y1="89583" x2="64928" y2="89583"/>
                        <a14:foregroundMark x1="68116" y1="86887" x2="68116" y2="86887"/>
                        <a14:foregroundMark x1="71957" y1="90196" x2="71957" y2="90196"/>
                        <a14:foregroundMark x1="91667" y1="53064" x2="91667" y2="53064"/>
                        <a14:foregroundMark x1="76812" y1="54657" x2="76812" y2="54657"/>
                        <a14:foregroundMark x1="33261" y1="13235" x2="33261" y2="13235"/>
                        <a14:foregroundMark x1="52609" y1="22794" x2="52609" y2="22794"/>
                        <a14:foregroundMark x1="68623" y1="36275" x2="68623" y2="36275"/>
                        <a14:foregroundMark x1="11957" y1="74755" x2="11957" y2="74755"/>
                        <a14:foregroundMark x1="5580" y1="63480" x2="5580" y2="63480"/>
                        <a14:foregroundMark x1="19275" y1="47181" x2="19275" y2="47181"/>
                        <a14:foregroundMark x1="19203" y1="48407" x2="19203" y2="48407"/>
                        <a14:foregroundMark x1="19638" y1="50368" x2="19638" y2="50368"/>
                        <a14:foregroundMark x1="19348" y1="44485" x2="19348" y2="44485"/>
                        <a14:foregroundMark x1="19565" y1="44975" x2="19565" y2="44975"/>
                        <a14:foregroundMark x1="23116" y1="41667" x2="23116" y2="41667"/>
                        <a14:foregroundMark x1="26087" y1="41422" x2="26087" y2="41422"/>
                        <a14:foregroundMark x1="25072" y1="41299" x2="25072" y2="41299"/>
                        <a14:foregroundMark x1="13986" y1="41422" x2="13986" y2="41422"/>
                        <a14:foregroundMark x1="45942" y1="53554" x2="45942" y2="53554"/>
                        <a14:foregroundMark x1="42029" y1="53064" x2="42029" y2="53064"/>
                        <a14:foregroundMark x1="44710" y1="58946" x2="44710" y2="58946"/>
                        <a14:foregroundMark x1="47029" y1="72426" x2="47029" y2="72426"/>
                        <a14:foregroundMark x1="37536" y1="72426" x2="37536" y2="72426"/>
                        <a14:foregroundMark x1="48406" y1="46078" x2="48406" y2="46078"/>
                        <a14:foregroundMark x1="83768" y1="57475" x2="83768" y2="57475"/>
                        <a14:foregroundMark x1="86667" y1="57230" x2="86667" y2="57230"/>
                        <a14:foregroundMark x1="74855" y1="54779" x2="74855" y2="54779"/>
                        <a14:foregroundMark x1="78841" y1="59681" x2="78841" y2="59681"/>
                        <a14:foregroundMark x1="77609" y1="57721" x2="77609" y2="57721"/>
                        <a14:foregroundMark x1="75870" y1="50980" x2="75870" y2="50980"/>
                        <a14:foregroundMark x1="75507" y1="49387" x2="75507" y2="49387"/>
                        <a14:foregroundMark x1="90507" y1="80147" x2="90507" y2="80147"/>
                        <a14:foregroundMark x1="42029" y1="34069" x2="42029" y2="34069"/>
                        <a14:foregroundMark x1="42246" y1="55392" x2="42246" y2="55392"/>
                      </a14:backgroundRemoval>
                    </a14:imgEffect>
                  </a14:imgLayer>
                </a14:imgProps>
              </a:ext>
              <a:ext uri="{28A0092B-C50C-407E-A947-70E740481C1C}">
                <a14:useLocalDpi xmlns:a14="http://schemas.microsoft.com/office/drawing/2010/main" val="0"/>
              </a:ext>
            </a:extLst>
          </a:blip>
          <a:srcRect/>
          <a:stretch>
            <a:fillRect/>
          </a:stretch>
        </p:blipFill>
        <p:spPr bwMode="auto">
          <a:xfrm>
            <a:off x="1435288" y="873348"/>
            <a:ext cx="9660341" cy="571220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5"/>
          <p:cNvSpPr txBox="1">
            <a:spLocks/>
          </p:cNvSpPr>
          <p:nvPr/>
        </p:nvSpPr>
        <p:spPr>
          <a:xfrm>
            <a:off x="838200" y="189874"/>
            <a:ext cx="10515600" cy="1325563"/>
          </a:xfrm>
          <a:prstGeom prst="rect">
            <a:avLst/>
          </a:prstGeom>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5:</a:t>
            </a:r>
            <a:r>
              <a:rPr lang="en-US" sz="5400" dirty="0" smtClean="0">
                <a:latin typeface="+mn-lt"/>
              </a:rPr>
              <a:t> Can Anyone Run And Examine Your Tests?</a:t>
            </a:r>
            <a:endParaRPr lang="en-US" sz="5400" u="sng" dirty="0">
              <a:latin typeface="+mn-lt"/>
            </a:endParaRPr>
          </a:p>
        </p:txBody>
      </p:sp>
    </p:spTree>
    <p:extLst>
      <p:ext uri="{BB962C8B-B14F-4D97-AF65-F5344CB8AC3E}">
        <p14:creationId xmlns:p14="http://schemas.microsoft.com/office/powerpoint/2010/main" val="32613298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493" y="118872"/>
            <a:ext cx="8815014" cy="6620256"/>
          </a:xfrm>
          <a:prstGeom prst="rect">
            <a:avLst/>
          </a:prstGeom>
        </p:spPr>
      </p:pic>
    </p:spTree>
    <p:extLst>
      <p:ext uri="{BB962C8B-B14F-4D97-AF65-F5344CB8AC3E}">
        <p14:creationId xmlns:p14="http://schemas.microsoft.com/office/powerpoint/2010/main" val="12591852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011" y="118872"/>
            <a:ext cx="9361978" cy="6620256"/>
          </a:xfrm>
          <a:prstGeom prst="rect">
            <a:avLst/>
          </a:prstGeom>
        </p:spPr>
      </p:pic>
    </p:spTree>
    <p:extLst>
      <p:ext uri="{BB962C8B-B14F-4D97-AF65-F5344CB8AC3E}">
        <p14:creationId xmlns:p14="http://schemas.microsoft.com/office/powerpoint/2010/main" val="4924682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9548" y="2978854"/>
            <a:ext cx="9192904" cy="2308324"/>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“A scalable process for delivery of automated checking that humans shouldn’t need to do!”</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7" name="Rectangle 6"/>
          <p:cNvSpPr/>
          <p:nvPr/>
        </p:nvSpPr>
        <p:spPr>
          <a:xfrm>
            <a:off x="6614593" y="5655820"/>
            <a:ext cx="4077859"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-Maciek, Just Now ++</a:t>
            </a:r>
          </a:p>
        </p:txBody>
      </p:sp>
    </p:spTree>
    <p:extLst>
      <p:ext uri="{BB962C8B-B14F-4D97-AF65-F5344CB8AC3E}">
        <p14:creationId xmlns:p14="http://schemas.microsoft.com/office/powerpoint/2010/main" val="36269598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29" y="118872"/>
            <a:ext cx="11769343" cy="6620256"/>
          </a:xfrm>
          <a:prstGeom prst="rect">
            <a:avLst/>
          </a:prstGeom>
        </p:spPr>
      </p:pic>
    </p:spTree>
    <p:extLst>
      <p:ext uri="{BB962C8B-B14F-4D97-AF65-F5344CB8AC3E}">
        <p14:creationId xmlns:p14="http://schemas.microsoft.com/office/powerpoint/2010/main" val="39101701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841862" y="119199"/>
            <a:ext cx="8826137" cy="6619603"/>
          </a:xfrm>
          <a:prstGeom prst="rect">
            <a:avLst/>
          </a:prstGeom>
        </p:spPr>
      </p:pic>
    </p:spTree>
    <p:extLst>
      <p:ext uri="{BB962C8B-B14F-4D97-AF65-F5344CB8AC3E}">
        <p14:creationId xmlns:p14="http://schemas.microsoft.com/office/powerpoint/2010/main" val="7302079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1499548" y="3348186"/>
            <a:ext cx="9192904" cy="1569660"/>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GOAL: Scale</a:t>
            </a:r>
            <a:r>
              <a:rPr lang="en-US" sz="4800" b="1" dirty="0">
                <a:ln w="0"/>
                <a:effectLst>
                  <a:outerShdw blurRad="38100" dist="19050" dir="2700000" algn="tl" rotWithShape="0">
                    <a:schemeClr val="dk1">
                      <a:alpha val="40000"/>
                    </a:schemeClr>
                  </a:outerShdw>
                </a:effectLst>
              </a:rPr>
              <a:t>, Share, Broaden, Your Test Automation!</a:t>
            </a:r>
          </a:p>
        </p:txBody>
      </p:sp>
    </p:spTree>
    <p:extLst>
      <p:ext uri="{BB962C8B-B14F-4D97-AF65-F5344CB8AC3E}">
        <p14:creationId xmlns:p14="http://schemas.microsoft.com/office/powerpoint/2010/main" val="36016410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 Core Concepts</a:t>
            </a:r>
            <a:endParaRPr lang="en-US" sz="4000" dirty="0"/>
          </a:p>
        </p:txBody>
      </p:sp>
    </p:spTree>
    <p:extLst>
      <p:ext uri="{BB962C8B-B14F-4D97-AF65-F5344CB8AC3E}">
        <p14:creationId xmlns:p14="http://schemas.microsoft.com/office/powerpoint/2010/main" val="12785662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u="sng" dirty="0">
                <a:solidFill>
                  <a:srgbClr val="FF0000"/>
                </a:solidFill>
                <a:latin typeface="+mn-lt"/>
              </a:rPr>
              <a:t>Generic:</a:t>
            </a:r>
            <a:r>
              <a:rPr lang="en-US" sz="5400" dirty="0">
                <a:latin typeface="+mn-lt"/>
              </a:rPr>
              <a:t> </a:t>
            </a:r>
            <a:r>
              <a:rPr lang="en-US" sz="5400" dirty="0" smtClean="0">
                <a:latin typeface="+mn-lt"/>
              </a:rPr>
              <a:t>Testing </a:t>
            </a:r>
            <a:r>
              <a:rPr lang="en-US" sz="5400" dirty="0">
                <a:latin typeface="+mn-lt"/>
              </a:rPr>
              <a:t>For Any Product</a:t>
            </a:r>
          </a:p>
        </p:txBody>
      </p:sp>
      <p:pic>
        <p:nvPicPr>
          <p:cNvPr id="8194" name="Picture 2" descr="Image result for generic pi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5798" y="1515437"/>
            <a:ext cx="6500403" cy="4875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0882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Autofit/>
          </a:bodyPr>
          <a:lstStyle/>
          <a:p>
            <a:r>
              <a:rPr lang="en-US" sz="5400" u="sng" dirty="0" smtClean="0">
                <a:solidFill>
                  <a:srgbClr val="FF0000"/>
                </a:solidFill>
                <a:latin typeface="+mn-lt"/>
              </a:rPr>
              <a:t>Adopted Early</a:t>
            </a:r>
            <a:r>
              <a:rPr lang="en-US" sz="5400" u="sng" dirty="0">
                <a:solidFill>
                  <a:srgbClr val="FF0000"/>
                </a:solidFill>
                <a:latin typeface="+mn-lt"/>
              </a:rPr>
              <a:t>:</a:t>
            </a:r>
            <a:r>
              <a:rPr lang="en-US" sz="5400" dirty="0">
                <a:latin typeface="+mn-lt"/>
              </a:rPr>
              <a:t> </a:t>
            </a:r>
            <a:r>
              <a:rPr lang="en-US" sz="5400" dirty="0" smtClean="0">
                <a:latin typeface="+mn-lt"/>
              </a:rPr>
              <a:t>Minimize Ambiguity</a:t>
            </a:r>
            <a:endParaRPr lang="en-US" sz="5400" dirty="0">
              <a:latin typeface="+mn-lt"/>
            </a:endParaRPr>
          </a:p>
        </p:txBody>
      </p:sp>
      <p:sp>
        <p:nvSpPr>
          <p:cNvPr id="3" name="Right Arrow 2"/>
          <p:cNvSpPr/>
          <p:nvPr/>
        </p:nvSpPr>
        <p:spPr>
          <a:xfrm rot="10800000">
            <a:off x="8331132" y="1821580"/>
            <a:ext cx="2302568" cy="368748"/>
          </a:xfrm>
          <a:prstGeom prst="rightArrow">
            <a:avLst>
              <a:gd name="adj1" fmla="val 44098"/>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62" name="Picture 6" descr="Image result for software development cy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022" y="1072963"/>
            <a:ext cx="5249956" cy="524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0355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Components</a:t>
            </a:r>
            <a:endParaRPr lang="en-US" sz="4000" dirty="0"/>
          </a:p>
        </p:txBody>
      </p:sp>
    </p:spTree>
    <p:extLst>
      <p:ext uri="{BB962C8B-B14F-4D97-AF65-F5344CB8AC3E}">
        <p14:creationId xmlns:p14="http://schemas.microsoft.com/office/powerpoint/2010/main" val="19918489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9874"/>
            <a:ext cx="10515600" cy="1325563"/>
          </a:xfrm>
        </p:spPr>
        <p:txBody>
          <a:bodyPr>
            <a:normAutofit/>
          </a:bodyPr>
          <a:lstStyle/>
          <a:p>
            <a:r>
              <a:rPr lang="en-US" sz="5400" u="sng" dirty="0" smtClean="0">
                <a:latin typeface="+mn-lt"/>
              </a:rPr>
              <a:t>Test Orchestrator</a:t>
            </a:r>
            <a:endParaRPr lang="en-US" sz="5400" u="sng" dirty="0">
              <a:latin typeface="+mn-lt"/>
            </a:endParaRPr>
          </a:p>
        </p:txBody>
      </p:sp>
      <p:pic>
        <p:nvPicPr>
          <p:cNvPr id="5122" name="Picture 2" descr="Image result for tf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5659" y="1710822"/>
            <a:ext cx="2762250" cy="18097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vst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3541" y="1844224"/>
            <a:ext cx="2189190" cy="15429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jenki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4872" y="3387170"/>
            <a:ext cx="3771265" cy="24708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03635" y="2967335"/>
            <a:ext cx="184731" cy="923330"/>
          </a:xfrm>
          <a:prstGeom prst="rect">
            <a:avLst/>
          </a:prstGeom>
          <a:noFill/>
        </p:spPr>
        <p:txBody>
          <a:bodyPr wrap="none" lIns="91440" tIns="45720" rIns="91440" bIns="45720">
            <a:spAutoFit/>
          </a:bodyPr>
          <a:lstStyle/>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6945309" y="4069263"/>
            <a:ext cx="2287422" cy="923330"/>
          </a:xfrm>
          <a:prstGeom prst="rect">
            <a:avLst/>
          </a:prstGeom>
          <a:noFill/>
        </p:spPr>
        <p:txBody>
          <a:bodyPr wrap="none" lIns="91440" tIns="45720" rIns="91440" bIns="45720">
            <a:spAutoFit/>
          </a:bodyPr>
          <a:lstStyle/>
          <a:p>
            <a:pPr algn="ctr"/>
            <a:r>
              <a:rPr lang="en-US" sz="5400" b="0" cap="none" spc="0" dirty="0" err="1" smtClean="0">
                <a:ln w="0"/>
                <a:solidFill>
                  <a:schemeClr val="tx1"/>
                </a:solidFill>
                <a:effectLst>
                  <a:outerShdw blurRad="38100" dist="19050" dir="2700000" algn="tl" rotWithShape="0">
                    <a:schemeClr val="dk1">
                      <a:alpha val="40000"/>
                    </a:schemeClr>
                  </a:outerShdw>
                </a:effectLst>
              </a:rPr>
              <a:t>Git</a:t>
            </a:r>
            <a:r>
              <a:rPr lang="en-US" sz="5400" b="0" cap="none" spc="0" dirty="0" smtClean="0">
                <a:ln w="0"/>
                <a:solidFill>
                  <a:schemeClr val="tx1"/>
                </a:solidFill>
                <a:effectLst>
                  <a:outerShdw blurRad="38100" dist="19050" dir="2700000" algn="tl" rotWithShape="0">
                    <a:schemeClr val="dk1">
                      <a:alpha val="40000"/>
                    </a:schemeClr>
                  </a:outerShdw>
                </a:effectLst>
              </a:rPr>
              <a:t> Test</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636695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matrix oper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36" y="171872"/>
            <a:ext cx="11768328" cy="6514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2951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sauce la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797" y="3145678"/>
            <a:ext cx="6023104" cy="301155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xamarin test clou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863" y="1791824"/>
            <a:ext cx="6178973" cy="1493252"/>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Image result for microsoft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3835" y="1931223"/>
            <a:ext cx="3036138" cy="121445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838200" y="189874"/>
            <a:ext cx="10515600" cy="1325563"/>
          </a:xfrm>
        </p:spPr>
        <p:txBody>
          <a:bodyPr>
            <a:normAutofit/>
          </a:bodyPr>
          <a:lstStyle/>
          <a:p>
            <a:r>
              <a:rPr lang="en-US" sz="5400" u="sng" dirty="0" smtClean="0">
                <a:latin typeface="+mn-lt"/>
              </a:rPr>
              <a:t>Test Execution Environment</a:t>
            </a:r>
            <a:endParaRPr lang="en-US" sz="5400" u="sng" dirty="0">
              <a:latin typeface="+mn-lt"/>
            </a:endParaRPr>
          </a:p>
        </p:txBody>
      </p:sp>
      <p:pic>
        <p:nvPicPr>
          <p:cNvPr id="24578" name="Picture 2" descr="Image result for selenium grid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3836" y="3561463"/>
            <a:ext cx="3248025" cy="241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0871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28" y="118872"/>
            <a:ext cx="11769345" cy="6620256"/>
          </a:xfrm>
          <a:prstGeom prst="rect">
            <a:avLst/>
          </a:prstGeom>
        </p:spPr>
      </p:pic>
    </p:spTree>
    <p:extLst>
      <p:ext uri="{BB962C8B-B14F-4D97-AF65-F5344CB8AC3E}">
        <p14:creationId xmlns:p14="http://schemas.microsoft.com/office/powerpoint/2010/main" val="30779096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9548" y="2978854"/>
            <a:ext cx="9192904" cy="2308324"/>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“Take </a:t>
            </a:r>
            <a:r>
              <a:rPr lang="en-US" sz="4800" b="1" dirty="0">
                <a:ln w="0"/>
                <a:effectLst>
                  <a:outerShdw blurRad="38100" dist="19050" dir="2700000" algn="tl" rotWithShape="0">
                    <a:schemeClr val="dk1">
                      <a:alpha val="40000"/>
                    </a:schemeClr>
                  </a:outerShdw>
                </a:effectLst>
              </a:rPr>
              <a:t>the red pill, you stay in Wonderland, and I show you how deep the rabbit hole goes</a:t>
            </a:r>
            <a:r>
              <a:rPr lang="en-US" sz="4800" b="1" dirty="0" smtClean="0">
                <a:ln w="0"/>
                <a:effectLst>
                  <a:outerShdw blurRad="38100" dist="19050" dir="2700000" algn="tl" rotWithShape="0">
                    <a:schemeClr val="dk1">
                      <a:alpha val="40000"/>
                    </a:schemeClr>
                  </a:outerShdw>
                </a:effectLst>
              </a:rPr>
              <a:t>.”</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6614593" y="5655820"/>
            <a:ext cx="4077859"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-Morpheus, Matrix, 1999</a:t>
            </a:r>
          </a:p>
        </p:txBody>
      </p:sp>
    </p:spTree>
    <p:extLst>
      <p:ext uri="{BB962C8B-B14F-4D97-AF65-F5344CB8AC3E}">
        <p14:creationId xmlns:p14="http://schemas.microsoft.com/office/powerpoint/2010/main" val="27463764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840992" y="118873"/>
            <a:ext cx="8827008" cy="6620256"/>
          </a:xfrm>
          <a:prstGeom prst="rect">
            <a:avLst/>
          </a:prstGeom>
        </p:spPr>
      </p:pic>
    </p:spTree>
    <p:extLst>
      <p:ext uri="{BB962C8B-B14F-4D97-AF65-F5344CB8AC3E}">
        <p14:creationId xmlns:p14="http://schemas.microsoft.com/office/powerpoint/2010/main" val="6585292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96" y="118872"/>
            <a:ext cx="11786808" cy="6620256"/>
          </a:xfrm>
          <a:prstGeom prst="rect">
            <a:avLst/>
          </a:prstGeom>
        </p:spPr>
      </p:pic>
    </p:spTree>
    <p:extLst>
      <p:ext uri="{BB962C8B-B14F-4D97-AF65-F5344CB8AC3E}">
        <p14:creationId xmlns:p14="http://schemas.microsoft.com/office/powerpoint/2010/main" val="21200188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Process Implementation</a:t>
            </a:r>
            <a:endParaRPr lang="en-US" sz="4000" dirty="0"/>
          </a:p>
        </p:txBody>
      </p:sp>
    </p:spTree>
    <p:extLst>
      <p:ext uri="{BB962C8B-B14F-4D97-AF65-F5344CB8AC3E}">
        <p14:creationId xmlns:p14="http://schemas.microsoft.com/office/powerpoint/2010/main" val="30409167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Step 1: Pick A Test Orchestrator</a:t>
            </a:r>
            <a:endParaRPr lang="en-US" sz="4000" dirty="0"/>
          </a:p>
        </p:txBody>
      </p:sp>
    </p:spTree>
    <p:extLst>
      <p:ext uri="{BB962C8B-B14F-4D97-AF65-F5344CB8AC3E}">
        <p14:creationId xmlns:p14="http://schemas.microsoft.com/office/powerpoint/2010/main" val="36449836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1:</a:t>
            </a:r>
            <a:r>
              <a:rPr lang="en-US" sz="5400" dirty="0" smtClean="0">
                <a:latin typeface="+mn-lt"/>
              </a:rPr>
              <a:t> Pick A Test Orchestrator</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accent6"/>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759713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973528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95443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266575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43661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794908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Example Orchestrator</a:t>
            </a:r>
            <a:endParaRPr lang="en-US" sz="4000" dirty="0"/>
          </a:p>
        </p:txBody>
      </p:sp>
    </p:spTree>
    <p:extLst>
      <p:ext uri="{BB962C8B-B14F-4D97-AF65-F5344CB8AC3E}">
        <p14:creationId xmlns:p14="http://schemas.microsoft.com/office/powerpoint/2010/main" val="39884888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8872"/>
            <a:ext cx="8827008" cy="6620256"/>
          </a:xfrm>
          <a:prstGeom prst="rect">
            <a:avLst/>
          </a:prstGeom>
        </p:spPr>
      </p:pic>
    </p:spTree>
    <p:extLst>
      <p:ext uri="{BB962C8B-B14F-4D97-AF65-F5344CB8AC3E}">
        <p14:creationId xmlns:p14="http://schemas.microsoft.com/office/powerpoint/2010/main" val="26189906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Tree>
    <p:extLst>
      <p:ext uri="{BB962C8B-B14F-4D97-AF65-F5344CB8AC3E}">
        <p14:creationId xmlns:p14="http://schemas.microsoft.com/office/powerpoint/2010/main" val="40322967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40796942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Tree>
    <p:extLst>
      <p:ext uri="{BB962C8B-B14F-4D97-AF65-F5344CB8AC3E}">
        <p14:creationId xmlns:p14="http://schemas.microsoft.com/office/powerpoint/2010/main" val="3201728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Tree>
    <p:extLst>
      <p:ext uri="{BB962C8B-B14F-4D97-AF65-F5344CB8AC3E}">
        <p14:creationId xmlns:p14="http://schemas.microsoft.com/office/powerpoint/2010/main" val="18922573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Tree>
    <p:extLst>
      <p:ext uri="{BB962C8B-B14F-4D97-AF65-F5344CB8AC3E}">
        <p14:creationId xmlns:p14="http://schemas.microsoft.com/office/powerpoint/2010/main" val="36958924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Step 2: Pick A Test Execution Environment</a:t>
            </a:r>
            <a:endParaRPr lang="en-US" sz="4000" dirty="0"/>
          </a:p>
        </p:txBody>
      </p:sp>
    </p:spTree>
    <p:extLst>
      <p:ext uri="{BB962C8B-B14F-4D97-AF65-F5344CB8AC3E}">
        <p14:creationId xmlns:p14="http://schemas.microsoft.com/office/powerpoint/2010/main" val="7217200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accent6"/>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844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0530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1424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8462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latin typeface="+mn-lt"/>
              </a:rPr>
              <a:t>Shameless Promotion #1</a:t>
            </a:r>
            <a:endParaRPr lang="en-US" sz="5400" dirty="0">
              <a:latin typeface="+mn-lt"/>
            </a:endParaRPr>
          </a:p>
        </p:txBody>
      </p:sp>
      <p:sp>
        <p:nvSpPr>
          <p:cNvPr id="5" name="Rectangle 4"/>
          <p:cNvSpPr/>
          <p:nvPr/>
        </p:nvSpPr>
        <p:spPr>
          <a:xfrm>
            <a:off x="6410465" y="2394936"/>
            <a:ext cx="3682739" cy="707886"/>
          </a:xfrm>
          <a:prstGeom prst="rect">
            <a:avLst/>
          </a:prstGeom>
          <a:noFill/>
        </p:spPr>
        <p:txBody>
          <a:bodyPr wrap="none" lIns="91440" tIns="45720" rIns="91440" bIns="45720">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a:t>
            </a:r>
            <a:r>
              <a:rPr lang="en-US" sz="4000" b="1" cap="none" spc="0" dirty="0" err="1" smtClean="0">
                <a:ln w="0"/>
                <a:solidFill>
                  <a:schemeClr val="tx1"/>
                </a:solidFill>
                <a:effectLst>
                  <a:outerShdw blurRad="38100" dist="19050" dir="2700000" algn="tl" rotWithShape="0">
                    <a:schemeClr val="dk1">
                      <a:alpha val="40000"/>
                    </a:schemeClr>
                  </a:outerShdw>
                </a:effectLst>
              </a:rPr>
              <a:t>mkonkolowicz</a:t>
            </a:r>
            <a:endParaRPr lang="en-US" sz="40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6410465" y="4064174"/>
            <a:ext cx="4033925" cy="707886"/>
          </a:xfrm>
          <a:prstGeom prst="rect">
            <a:avLst/>
          </a:prstGeom>
          <a:noFill/>
        </p:spPr>
        <p:txBody>
          <a:bodyPr wrap="none" lIns="91440" tIns="45720" rIns="91440" bIns="45720">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http://macie-j.me</a:t>
            </a:r>
          </a:p>
        </p:txBody>
      </p:sp>
      <p:pic>
        <p:nvPicPr>
          <p:cNvPr id="2050" name="Picture 2" descr="Image result for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031" y="1339131"/>
            <a:ext cx="2407654" cy="24076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lo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947" y="3882540"/>
            <a:ext cx="3965821" cy="1071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0790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1963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1267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0339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Example Execution Environments</a:t>
            </a:r>
            <a:endParaRPr lang="en-US" sz="4000" dirty="0"/>
          </a:p>
        </p:txBody>
      </p:sp>
    </p:spTree>
    <p:extLst>
      <p:ext uri="{BB962C8B-B14F-4D97-AF65-F5344CB8AC3E}">
        <p14:creationId xmlns:p14="http://schemas.microsoft.com/office/powerpoint/2010/main" val="38584999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10875393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37883061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Tree>
    <p:extLst>
      <p:ext uri="{BB962C8B-B14F-4D97-AF65-F5344CB8AC3E}">
        <p14:creationId xmlns:p14="http://schemas.microsoft.com/office/powerpoint/2010/main" val="6633572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10493460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77" y="146304"/>
            <a:ext cx="10896846" cy="6565392"/>
          </a:xfrm>
          <a:prstGeom prst="rect">
            <a:avLst/>
          </a:prstGeom>
        </p:spPr>
      </p:pic>
    </p:spTree>
    <p:extLst>
      <p:ext uri="{BB962C8B-B14F-4D97-AF65-F5344CB8AC3E}">
        <p14:creationId xmlns:p14="http://schemas.microsoft.com/office/powerpoint/2010/main" val="34082827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77" y="146304"/>
            <a:ext cx="10896846" cy="6565392"/>
          </a:xfrm>
          <a:prstGeom prst="rect">
            <a:avLst/>
          </a:prstGeom>
        </p:spPr>
      </p:pic>
    </p:spTree>
    <p:extLst>
      <p:ext uri="{BB962C8B-B14F-4D97-AF65-F5344CB8AC3E}">
        <p14:creationId xmlns:p14="http://schemas.microsoft.com/office/powerpoint/2010/main" val="7621457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Shameless Promotion #2</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1369" y="1455278"/>
            <a:ext cx="4389261" cy="4391521"/>
          </a:xfrm>
          <a:prstGeom prst="rect">
            <a:avLst/>
          </a:prstGeom>
        </p:spPr>
      </p:pic>
    </p:spTree>
    <p:extLst>
      <p:ext uri="{BB962C8B-B14F-4D97-AF65-F5344CB8AC3E}">
        <p14:creationId xmlns:p14="http://schemas.microsoft.com/office/powerpoint/2010/main" val="8454815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Step 3: Define Your Trigger Strategy</a:t>
            </a:r>
            <a:endParaRPr lang="en-US" sz="4000" dirty="0"/>
          </a:p>
        </p:txBody>
      </p:sp>
    </p:spTree>
    <p:extLst>
      <p:ext uri="{BB962C8B-B14F-4D97-AF65-F5344CB8AC3E}">
        <p14:creationId xmlns:p14="http://schemas.microsoft.com/office/powerpoint/2010/main" val="30298219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38200" y="189874"/>
            <a:ext cx="10515600" cy="1325563"/>
          </a:xfrm>
        </p:spPr>
        <p:txBody>
          <a:bodyPr>
            <a:normAutofit/>
          </a:bodyPr>
          <a:lstStyle/>
          <a:p>
            <a:r>
              <a:rPr lang="en-US" sz="5400" u="sng" dirty="0" smtClean="0">
                <a:latin typeface="+mn-lt"/>
              </a:rPr>
              <a:t>Step 3:</a:t>
            </a:r>
            <a:r>
              <a:rPr lang="en-US" sz="5400" dirty="0" smtClean="0">
                <a:latin typeface="+mn-lt"/>
              </a:rPr>
              <a:t> Define Your Trigger Strategy</a:t>
            </a:r>
            <a:endParaRPr lang="en-US" sz="54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22" y="1267098"/>
            <a:ext cx="5826979" cy="2782388"/>
          </a:xfrm>
          <a:prstGeom prst="rect">
            <a:avLst/>
          </a:prstGeom>
        </p:spPr>
      </p:pic>
      <p:pic>
        <p:nvPicPr>
          <p:cNvPr id="30722" name="Picture 2" descr="Image result for neo mini gu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68389" y="3790085"/>
            <a:ext cx="6934486" cy="2960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6058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Example Trigger Strategy</a:t>
            </a:r>
            <a:endParaRPr lang="en-US" sz="4000" dirty="0"/>
          </a:p>
        </p:txBody>
      </p:sp>
    </p:spTree>
    <p:extLst>
      <p:ext uri="{BB962C8B-B14F-4D97-AF65-F5344CB8AC3E}">
        <p14:creationId xmlns:p14="http://schemas.microsoft.com/office/powerpoint/2010/main" val="15788578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26019590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Step 4: Educate Your Team</a:t>
            </a:r>
            <a:endParaRPr lang="en-US" sz="4000" dirty="0"/>
          </a:p>
        </p:txBody>
      </p:sp>
    </p:spTree>
    <p:extLst>
      <p:ext uri="{BB962C8B-B14F-4D97-AF65-F5344CB8AC3E}">
        <p14:creationId xmlns:p14="http://schemas.microsoft.com/office/powerpoint/2010/main" val="302485587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38200" y="189874"/>
            <a:ext cx="10515600" cy="1325563"/>
          </a:xfrm>
        </p:spPr>
        <p:txBody>
          <a:bodyPr>
            <a:normAutofit/>
          </a:bodyPr>
          <a:lstStyle/>
          <a:p>
            <a:r>
              <a:rPr lang="en-US" sz="5400" u="sng" dirty="0" smtClean="0">
                <a:latin typeface="+mn-lt"/>
              </a:rPr>
              <a:t>Step 4:</a:t>
            </a:r>
            <a:r>
              <a:rPr lang="en-US" sz="5400" dirty="0" smtClean="0">
                <a:latin typeface="+mn-lt"/>
              </a:rPr>
              <a:t> Educate Your Team</a:t>
            </a:r>
            <a:endParaRPr lang="en-US" sz="5400" dirty="0">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183" y="1221380"/>
            <a:ext cx="11769634" cy="5486400"/>
          </a:xfrm>
          <a:prstGeom prst="rect">
            <a:avLst/>
          </a:prstGeom>
        </p:spPr>
      </p:pic>
    </p:spTree>
    <p:extLst>
      <p:ext uri="{BB962C8B-B14F-4D97-AF65-F5344CB8AC3E}">
        <p14:creationId xmlns:p14="http://schemas.microsoft.com/office/powerpoint/2010/main" val="11257933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Example Education Strategies</a:t>
            </a:r>
            <a:endParaRPr lang="en-US" sz="4000" dirty="0"/>
          </a:p>
        </p:txBody>
      </p:sp>
    </p:spTree>
    <p:extLst>
      <p:ext uri="{BB962C8B-B14F-4D97-AF65-F5344CB8AC3E}">
        <p14:creationId xmlns:p14="http://schemas.microsoft.com/office/powerpoint/2010/main" val="382448765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0" b="98340" l="9953" r="89969"/>
                    </a14:imgEffect>
                  </a14:imgLayer>
                </a14:imgProps>
              </a:ext>
              <a:ext uri="{28A0092B-C50C-407E-A947-70E740481C1C}">
                <a14:useLocalDpi xmlns:a14="http://schemas.microsoft.com/office/drawing/2010/main" val="0"/>
              </a:ext>
            </a:extLst>
          </a:blip>
          <a:stretch>
            <a:fillRect/>
          </a:stretch>
        </p:blipFill>
        <p:spPr>
          <a:xfrm>
            <a:off x="2285057" y="1269665"/>
            <a:ext cx="7621886" cy="4318670"/>
          </a:xfrm>
          <a:prstGeom prst="rect">
            <a:avLst/>
          </a:prstGeom>
        </p:spPr>
      </p:pic>
    </p:spTree>
    <p:extLst>
      <p:ext uri="{BB962C8B-B14F-4D97-AF65-F5344CB8AC3E}">
        <p14:creationId xmlns:p14="http://schemas.microsoft.com/office/powerpoint/2010/main" val="209563500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25" y="0"/>
            <a:ext cx="12355450" cy="6858000"/>
          </a:xfrm>
        </p:spPr>
      </p:pic>
    </p:spTree>
    <p:extLst>
      <p:ext uri="{BB962C8B-B14F-4D97-AF65-F5344CB8AC3E}">
        <p14:creationId xmlns:p14="http://schemas.microsoft.com/office/powerpoint/2010/main" val="221136664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1905" b="89524" l="9914" r="99246">
                        <a14:foregroundMark x1="24138" y1="17460" x2="24138" y2="17460"/>
                        <a14:foregroundMark x1="29095" y1="49206" x2="29095" y2="49206"/>
                        <a14:foregroundMark x1="28017" y1="78095" x2="28017" y2="78095"/>
                        <a14:foregroundMark x1="51185" y1="57143" x2="51185" y2="57143"/>
                        <a14:foregroundMark x1="56358" y1="20000" x2="56358" y2="20000"/>
                        <a14:foregroundMark x1="87716" y1="37460" x2="87716" y2="37460"/>
                        <a14:foregroundMark x1="70582" y1="45397" x2="70582" y2="45397"/>
                      </a14:backgroundRemoval>
                    </a14:imgEffect>
                  </a14:imgLayer>
                </a14:imgProps>
              </a:ext>
              <a:ext uri="{28A0092B-C50C-407E-A947-70E740481C1C}">
                <a14:useLocalDpi xmlns:a14="http://schemas.microsoft.com/office/drawing/2010/main" val="0"/>
              </a:ext>
            </a:extLst>
          </a:blip>
          <a:stretch>
            <a:fillRect/>
          </a:stretch>
        </p:blipFill>
        <p:spPr>
          <a:xfrm>
            <a:off x="1676400" y="1928813"/>
            <a:ext cx="8839200" cy="3000375"/>
          </a:xfrm>
          <a:prstGeom prst="rect">
            <a:avLst/>
          </a:prstGeom>
        </p:spPr>
      </p:pic>
    </p:spTree>
    <p:extLst>
      <p:ext uri="{BB962C8B-B14F-4D97-AF65-F5344CB8AC3E}">
        <p14:creationId xmlns:p14="http://schemas.microsoft.com/office/powerpoint/2010/main" val="28364775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Shameless Promotion #2</a:t>
            </a:r>
            <a:endParaRPr lang="en-US" dirty="0"/>
          </a:p>
        </p:txBody>
      </p:sp>
      <p:sp>
        <p:nvSpPr>
          <p:cNvPr id="5" name="Rectangle 4"/>
          <p:cNvSpPr/>
          <p:nvPr/>
        </p:nvSpPr>
        <p:spPr>
          <a:xfrm>
            <a:off x="6257671" y="1836314"/>
            <a:ext cx="3988335" cy="707886"/>
          </a:xfrm>
          <a:prstGeom prst="rect">
            <a:avLst/>
          </a:prstGeom>
          <a:noFill/>
        </p:spPr>
        <p:txBody>
          <a:bodyPr wrap="none" lIns="91440" tIns="45720" rIns="91440" bIns="45720" anchor="ctr">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a:t>
            </a:r>
            <a:r>
              <a:rPr lang="en-US" sz="4000" b="1" cap="none" spc="0" dirty="0" err="1" smtClean="0">
                <a:ln w="0"/>
                <a:solidFill>
                  <a:schemeClr val="tx1"/>
                </a:solidFill>
                <a:effectLst>
                  <a:outerShdw blurRad="38100" dist="19050" dir="2700000" algn="tl" rotWithShape="0">
                    <a:schemeClr val="dk1">
                      <a:alpha val="40000"/>
                    </a:schemeClr>
                  </a:outerShdw>
                </a:effectLst>
              </a:rPr>
              <a:t>TitleSourceTech</a:t>
            </a:r>
            <a:endParaRPr lang="en-US" sz="40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1459025" y="5099540"/>
            <a:ext cx="9273950" cy="830997"/>
          </a:xfrm>
          <a:prstGeom prst="rect">
            <a:avLst/>
          </a:prstGeom>
          <a:noFill/>
        </p:spPr>
        <p:txBody>
          <a:bodyPr wrap="non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http://www.titlesourcecareers.com</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pic>
        <p:nvPicPr>
          <p:cNvPr id="7" name="Picture 2" descr="Image result for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031" y="999493"/>
            <a:ext cx="2407654" cy="240765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itunes"/>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8000" y1="32333" x2="18000" y2="32333"/>
                        <a14:foregroundMark x1="39667" y1="19333" x2="39667" y2="19333"/>
                        <a14:foregroundMark x1="59000" y1="13333" x2="59000" y2="13333"/>
                      </a14:backgroundRemoval>
                    </a14:imgEffect>
                  </a14:imgLayer>
                </a14:imgProps>
              </a:ext>
              <a:ext uri="{28A0092B-C50C-407E-A947-70E740481C1C}">
                <a14:useLocalDpi xmlns:a14="http://schemas.microsoft.com/office/drawing/2010/main" val="0"/>
              </a:ext>
            </a:extLst>
          </a:blip>
          <a:srcRect/>
          <a:stretch>
            <a:fillRect/>
          </a:stretch>
        </p:blipFill>
        <p:spPr bwMode="auto">
          <a:xfrm>
            <a:off x="2620736" y="3403461"/>
            <a:ext cx="1069122" cy="10691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google play mus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405" y="3302644"/>
            <a:ext cx="1270756" cy="127075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257671" y="3584079"/>
            <a:ext cx="3757503" cy="707886"/>
          </a:xfrm>
          <a:prstGeom prst="rect">
            <a:avLst/>
          </a:prstGeom>
          <a:noFill/>
        </p:spPr>
        <p:txBody>
          <a:bodyPr wrap="none" lIns="91440" tIns="45720" rIns="91440" bIns="45720" anchor="ctr">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Title Source Tech</a:t>
            </a:r>
          </a:p>
        </p:txBody>
      </p:sp>
    </p:spTree>
    <p:extLst>
      <p:ext uri="{BB962C8B-B14F-4D97-AF65-F5344CB8AC3E}">
        <p14:creationId xmlns:p14="http://schemas.microsoft.com/office/powerpoint/2010/main" val="1546263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23" y="826478"/>
            <a:ext cx="11863754" cy="5205045"/>
          </a:xfrm>
          <a:prstGeom prst="rect">
            <a:avLst/>
          </a:prstGeom>
        </p:spPr>
      </p:pic>
    </p:spTree>
    <p:extLst>
      <p:ext uri="{BB962C8B-B14F-4D97-AF65-F5344CB8AC3E}">
        <p14:creationId xmlns:p14="http://schemas.microsoft.com/office/powerpoint/2010/main" val="9678464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75" y="266682"/>
            <a:ext cx="11408250" cy="6324637"/>
          </a:xfrm>
          <a:prstGeom prst="rect">
            <a:avLst/>
          </a:prstGeom>
        </p:spPr>
      </p:pic>
    </p:spTree>
    <p:extLst>
      <p:ext uri="{BB962C8B-B14F-4D97-AF65-F5344CB8AC3E}">
        <p14:creationId xmlns:p14="http://schemas.microsoft.com/office/powerpoint/2010/main" val="414729618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589" y="872186"/>
            <a:ext cx="9088822" cy="5113628"/>
          </a:xfrm>
          <a:prstGeom prst="rect">
            <a:avLst/>
          </a:prstGeom>
        </p:spPr>
      </p:pic>
    </p:spTree>
    <p:extLst>
      <p:ext uri="{BB962C8B-B14F-4D97-AF65-F5344CB8AC3E}">
        <p14:creationId xmlns:p14="http://schemas.microsoft.com/office/powerpoint/2010/main" val="11788253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16584763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176120292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77075825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9548" y="2978854"/>
            <a:ext cx="9192904" cy="2308324"/>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“A scalable process for delivery of automated checking that humans shouldn’t need to do!”</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6614593" y="5655820"/>
            <a:ext cx="4077859"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-Maciek, Earlier On</a:t>
            </a:r>
          </a:p>
        </p:txBody>
      </p:sp>
    </p:spTree>
    <p:extLst>
      <p:ext uri="{BB962C8B-B14F-4D97-AF65-F5344CB8AC3E}">
        <p14:creationId xmlns:p14="http://schemas.microsoft.com/office/powerpoint/2010/main" val="4075790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1499548" y="3348186"/>
            <a:ext cx="9192904" cy="1569660"/>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GOAL: Scale</a:t>
            </a:r>
            <a:r>
              <a:rPr lang="en-US" sz="4800" b="1" dirty="0">
                <a:ln w="0"/>
                <a:effectLst>
                  <a:outerShdw blurRad="38100" dist="19050" dir="2700000" algn="tl" rotWithShape="0">
                    <a:schemeClr val="dk1">
                      <a:alpha val="40000"/>
                    </a:schemeClr>
                  </a:outerShdw>
                </a:effectLst>
              </a:rPr>
              <a:t>, Share, Broaden, Your Test Automation!</a:t>
            </a:r>
          </a:p>
        </p:txBody>
      </p:sp>
      <p:sp>
        <p:nvSpPr>
          <p:cNvPr id="4" name="Rectangle 3"/>
          <p:cNvSpPr/>
          <p:nvPr/>
        </p:nvSpPr>
        <p:spPr>
          <a:xfrm>
            <a:off x="5235389" y="5808220"/>
            <a:ext cx="5609464"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-Maciek, A little later then earlier on</a:t>
            </a:r>
          </a:p>
        </p:txBody>
      </p:sp>
    </p:spTree>
    <p:extLst>
      <p:ext uri="{BB962C8B-B14F-4D97-AF65-F5344CB8AC3E}">
        <p14:creationId xmlns:p14="http://schemas.microsoft.com/office/powerpoint/2010/main" val="154166477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Image result for poop emo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382" y="891381"/>
            <a:ext cx="5075237" cy="507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80907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54" y="142854"/>
            <a:ext cx="11740092" cy="6572293"/>
          </a:xfrm>
          <a:prstGeom prst="rect">
            <a:avLst/>
          </a:prstGeom>
        </p:spPr>
      </p:pic>
    </p:spTree>
    <p:extLst>
      <p:ext uri="{BB962C8B-B14F-4D97-AF65-F5344CB8AC3E}">
        <p14:creationId xmlns:p14="http://schemas.microsoft.com/office/powerpoint/2010/main" val="2075713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99548" y="3092663"/>
            <a:ext cx="9192904" cy="1569660"/>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“Software to automate checking that humans shouldn’t need to do”</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
        <p:nvSpPr>
          <p:cNvPr id="4"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a:t>
            </a:r>
            <a:endParaRPr lang="en-US" sz="4000" dirty="0"/>
          </a:p>
        </p:txBody>
      </p:sp>
      <p:sp>
        <p:nvSpPr>
          <p:cNvPr id="6" name="Rectangle 5"/>
          <p:cNvSpPr/>
          <p:nvPr/>
        </p:nvSpPr>
        <p:spPr>
          <a:xfrm>
            <a:off x="6614593" y="5655820"/>
            <a:ext cx="4077859"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-Maciek, Just Now</a:t>
            </a:r>
          </a:p>
        </p:txBody>
      </p:sp>
    </p:spTree>
    <p:extLst>
      <p:ext uri="{BB962C8B-B14F-4D97-AF65-F5344CB8AC3E}">
        <p14:creationId xmlns:p14="http://schemas.microsoft.com/office/powerpoint/2010/main" val="256245020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Wins</a:t>
            </a:r>
            <a:endParaRPr lang="en-US" sz="4000" dirty="0"/>
          </a:p>
        </p:txBody>
      </p:sp>
    </p:spTree>
    <p:extLst>
      <p:ext uri="{BB962C8B-B14F-4D97-AF65-F5344CB8AC3E}">
        <p14:creationId xmlns:p14="http://schemas.microsoft.com/office/powerpoint/2010/main" val="189248121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838200" y="189874"/>
            <a:ext cx="10515600" cy="1325563"/>
          </a:xfrm>
        </p:spPr>
        <p:txBody>
          <a:bodyPr>
            <a:normAutofit/>
          </a:bodyPr>
          <a:lstStyle/>
          <a:p>
            <a:r>
              <a:rPr lang="en-US" sz="5400" dirty="0" smtClean="0">
                <a:latin typeface="+mn-lt"/>
              </a:rPr>
              <a:t>Scaled Our Tests</a:t>
            </a:r>
            <a:endParaRPr lang="en-US" sz="5400" dirty="0">
              <a:latin typeface="+mn-lt"/>
            </a:endParaRPr>
          </a:p>
        </p:txBody>
      </p:sp>
      <p:grpSp>
        <p:nvGrpSpPr>
          <p:cNvPr id="14" name="Group 13"/>
          <p:cNvGrpSpPr/>
          <p:nvPr/>
        </p:nvGrpSpPr>
        <p:grpSpPr>
          <a:xfrm>
            <a:off x="661989" y="1130282"/>
            <a:ext cx="10868023" cy="4701940"/>
            <a:chOff x="838200" y="1584805"/>
            <a:chExt cx="10868023" cy="4701940"/>
          </a:xfrm>
        </p:grpSpPr>
        <p:grpSp>
          <p:nvGrpSpPr>
            <p:cNvPr id="3" name="Group 2"/>
            <p:cNvGrpSpPr/>
            <p:nvPr/>
          </p:nvGrpSpPr>
          <p:grpSpPr>
            <a:xfrm>
              <a:off x="2573050" y="4987164"/>
              <a:ext cx="1664535" cy="930675"/>
              <a:chOff x="3962395" y="4718479"/>
              <a:chExt cx="884283" cy="526764"/>
            </a:xfrm>
          </p:grpSpPr>
          <p:sp>
            <p:nvSpPr>
              <p:cNvPr id="29" name="Rectangle 28"/>
              <p:cNvSpPr/>
              <p:nvPr/>
            </p:nvSpPr>
            <p:spPr>
              <a:xfrm>
                <a:off x="3962395" y="4966736"/>
                <a:ext cx="860058" cy="278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4205327" y="4718479"/>
                <a:ext cx="641351" cy="209043"/>
              </a:xfrm>
              <a:prstGeom prst="rect">
                <a:avLst/>
              </a:prstGeom>
              <a:noFill/>
            </p:spPr>
            <p:txBody>
              <a:bodyPr wrap="square" rtlCol="0">
                <a:spAutoFit/>
              </a:bodyPr>
              <a:lstStyle/>
              <a:p>
                <a:r>
                  <a:rPr lang="en-US" b="1" dirty="0" smtClean="0">
                    <a:solidFill>
                      <a:schemeClr val="accent6">
                        <a:lumMod val="75000"/>
                      </a:schemeClr>
                    </a:solidFill>
                  </a:rPr>
                  <a:t>&lt; 50</a:t>
                </a:r>
                <a:endParaRPr lang="en-US" b="1" dirty="0">
                  <a:solidFill>
                    <a:schemeClr val="accent6">
                      <a:lumMod val="75000"/>
                    </a:schemeClr>
                  </a:solidFill>
                </a:endParaRPr>
              </a:p>
            </p:txBody>
          </p:sp>
        </p:grpSp>
        <p:grpSp>
          <p:nvGrpSpPr>
            <p:cNvPr id="9" name="Group 8"/>
            <p:cNvGrpSpPr/>
            <p:nvPr/>
          </p:nvGrpSpPr>
          <p:grpSpPr>
            <a:xfrm>
              <a:off x="6187438" y="3205161"/>
              <a:ext cx="1956646" cy="2725216"/>
              <a:chOff x="6187440" y="3693584"/>
              <a:chExt cx="1039467" cy="1542477"/>
            </a:xfrm>
          </p:grpSpPr>
          <p:sp>
            <p:nvSpPr>
              <p:cNvPr id="25" name="Rectangle 24"/>
              <p:cNvSpPr/>
              <p:nvPr/>
            </p:nvSpPr>
            <p:spPr>
              <a:xfrm>
                <a:off x="6187440" y="3942080"/>
                <a:ext cx="860058" cy="1293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6427927" y="3693584"/>
                <a:ext cx="798980" cy="209043"/>
              </a:xfrm>
              <a:prstGeom prst="rect">
                <a:avLst/>
              </a:prstGeom>
              <a:noFill/>
            </p:spPr>
            <p:txBody>
              <a:bodyPr wrap="square" rtlCol="0">
                <a:spAutoFit/>
              </a:bodyPr>
              <a:lstStyle/>
              <a:p>
                <a:r>
                  <a:rPr lang="en-US" b="1" dirty="0" smtClean="0">
                    <a:solidFill>
                      <a:schemeClr val="accent6">
                        <a:lumMod val="75000"/>
                      </a:schemeClr>
                    </a:solidFill>
                  </a:rPr>
                  <a:t>1000</a:t>
                </a:r>
                <a:endParaRPr lang="en-US" b="1" dirty="0">
                  <a:solidFill>
                    <a:schemeClr val="accent6">
                      <a:lumMod val="75000"/>
                    </a:schemeClr>
                  </a:solidFill>
                </a:endParaRPr>
              </a:p>
            </p:txBody>
          </p:sp>
        </p:grpSp>
        <p:grpSp>
          <p:nvGrpSpPr>
            <p:cNvPr id="8" name="Group 7"/>
            <p:cNvGrpSpPr/>
            <p:nvPr/>
          </p:nvGrpSpPr>
          <p:grpSpPr>
            <a:xfrm>
              <a:off x="4380649" y="4443777"/>
              <a:ext cx="1734724" cy="1499039"/>
              <a:chOff x="5068031" y="4387603"/>
              <a:chExt cx="921571" cy="848458"/>
            </a:xfrm>
          </p:grpSpPr>
          <p:sp>
            <p:nvSpPr>
              <p:cNvPr id="28" name="Rectangle 27"/>
              <p:cNvSpPr/>
              <p:nvPr/>
            </p:nvSpPr>
            <p:spPr>
              <a:xfrm>
                <a:off x="5068031" y="4643120"/>
                <a:ext cx="860058" cy="592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5348251" y="4387603"/>
                <a:ext cx="641351" cy="209042"/>
              </a:xfrm>
              <a:prstGeom prst="rect">
                <a:avLst/>
              </a:prstGeom>
              <a:noFill/>
            </p:spPr>
            <p:txBody>
              <a:bodyPr wrap="square" rtlCol="0">
                <a:spAutoFit/>
              </a:bodyPr>
              <a:lstStyle/>
              <a:p>
                <a:r>
                  <a:rPr lang="en-US" b="1" dirty="0" smtClean="0">
                    <a:solidFill>
                      <a:schemeClr val="accent6">
                        <a:lumMod val="75000"/>
                      </a:schemeClr>
                    </a:solidFill>
                  </a:rPr>
                  <a:t>500</a:t>
                </a:r>
                <a:endParaRPr lang="en-US" b="1" dirty="0">
                  <a:solidFill>
                    <a:schemeClr val="accent6">
                      <a:lumMod val="75000"/>
                    </a:schemeClr>
                  </a:solidFill>
                </a:endParaRPr>
              </a:p>
            </p:txBody>
          </p:sp>
        </p:grpSp>
        <p:sp>
          <p:nvSpPr>
            <p:cNvPr id="27" name="Rectangle 26"/>
            <p:cNvSpPr/>
            <p:nvPr/>
          </p:nvSpPr>
          <p:spPr>
            <a:xfrm>
              <a:off x="7994229" y="1951229"/>
              <a:ext cx="1618935" cy="3979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8452821" y="1584805"/>
              <a:ext cx="1364858" cy="369332"/>
            </a:xfrm>
            <a:prstGeom prst="rect">
              <a:avLst/>
            </a:prstGeom>
            <a:noFill/>
          </p:spPr>
          <p:txBody>
            <a:bodyPr wrap="square" rtlCol="0">
              <a:spAutoFit/>
            </a:bodyPr>
            <a:lstStyle/>
            <a:p>
              <a:r>
                <a:rPr lang="en-US" b="1" dirty="0" smtClean="0">
                  <a:solidFill>
                    <a:schemeClr val="accent6">
                      <a:lumMod val="75000"/>
                    </a:schemeClr>
                  </a:solidFill>
                </a:rPr>
                <a:t>4000</a:t>
              </a:r>
              <a:endParaRPr lang="en-US" b="1" dirty="0">
                <a:solidFill>
                  <a:schemeClr val="accent6">
                    <a:lumMod val="75000"/>
                  </a:schemeClr>
                </a:solidFill>
              </a:endParaRPr>
            </a:p>
          </p:txBody>
        </p:sp>
        <p:grpSp>
          <p:nvGrpSpPr>
            <p:cNvPr id="11" name="Group 10"/>
            <p:cNvGrpSpPr/>
            <p:nvPr/>
          </p:nvGrpSpPr>
          <p:grpSpPr>
            <a:xfrm>
              <a:off x="838200" y="3318504"/>
              <a:ext cx="10868023" cy="1432636"/>
              <a:chOff x="3455305" y="3563203"/>
              <a:chExt cx="5773631" cy="810875"/>
            </a:xfrm>
          </p:grpSpPr>
          <p:cxnSp>
            <p:nvCxnSpPr>
              <p:cNvPr id="33" name="Straight Connector 32"/>
              <p:cNvCxnSpPr>
                <a:endCxn id="42" idx="1"/>
              </p:cNvCxnSpPr>
              <p:nvPr/>
            </p:nvCxnSpPr>
            <p:spPr>
              <a:xfrm flipV="1">
                <a:off x="3900904" y="3763535"/>
                <a:ext cx="4574913" cy="428788"/>
              </a:xfrm>
              <a:prstGeom prst="line">
                <a:avLst/>
              </a:prstGeom>
              <a:ln w="142875">
                <a:solidFill>
                  <a:srgbClr val="FF0000"/>
                </a:solidFill>
              </a:ln>
              <a:effectLst>
                <a:glow rad="279400">
                  <a:schemeClr val="accent6">
                    <a:satMod val="175000"/>
                    <a:alpha val="40000"/>
                  </a:schemeClr>
                </a:glow>
              </a:effectLst>
            </p:spPr>
            <p:style>
              <a:lnRef idx="3">
                <a:schemeClr val="accent2"/>
              </a:lnRef>
              <a:fillRef idx="0">
                <a:schemeClr val="accent2"/>
              </a:fillRef>
              <a:effectRef idx="2">
                <a:schemeClr val="accent2"/>
              </a:effectRef>
              <a:fontRef idx="minor">
                <a:schemeClr val="tx1"/>
              </a:fontRef>
            </p:style>
          </p:cxnSp>
          <p:sp>
            <p:nvSpPr>
              <p:cNvPr id="41" name="TextBox 40"/>
              <p:cNvSpPr txBox="1"/>
              <p:nvPr/>
            </p:nvSpPr>
            <p:spPr>
              <a:xfrm>
                <a:off x="3455305" y="3973413"/>
                <a:ext cx="578215" cy="400665"/>
              </a:xfrm>
              <a:prstGeom prst="rect">
                <a:avLst/>
              </a:prstGeom>
              <a:noFill/>
            </p:spPr>
            <p:txBody>
              <a:bodyPr wrap="square" rtlCol="0">
                <a:spAutoFit/>
              </a:bodyPr>
              <a:lstStyle/>
              <a:p>
                <a:r>
                  <a:rPr lang="en-US" sz="4000" b="1" dirty="0" smtClean="0">
                    <a:solidFill>
                      <a:srgbClr val="FF0000"/>
                    </a:solidFill>
                  </a:rPr>
                  <a:t>3hr</a:t>
                </a:r>
                <a:endParaRPr lang="en-US" sz="4000" b="1" dirty="0">
                  <a:solidFill>
                    <a:srgbClr val="FF0000"/>
                  </a:solidFill>
                </a:endParaRPr>
              </a:p>
            </p:txBody>
          </p:sp>
          <p:sp>
            <p:nvSpPr>
              <p:cNvPr id="42" name="TextBox 41"/>
              <p:cNvSpPr txBox="1"/>
              <p:nvPr/>
            </p:nvSpPr>
            <p:spPr>
              <a:xfrm>
                <a:off x="8475818" y="3563203"/>
                <a:ext cx="753118" cy="400665"/>
              </a:xfrm>
              <a:prstGeom prst="rect">
                <a:avLst/>
              </a:prstGeom>
              <a:noFill/>
            </p:spPr>
            <p:txBody>
              <a:bodyPr wrap="square" rtlCol="0">
                <a:spAutoFit/>
              </a:bodyPr>
              <a:lstStyle/>
              <a:p>
                <a:r>
                  <a:rPr lang="en-US" sz="4000" b="1" dirty="0" smtClean="0">
                    <a:solidFill>
                      <a:srgbClr val="FF0000"/>
                    </a:solidFill>
                  </a:rPr>
                  <a:t>3.5hr</a:t>
                </a:r>
                <a:endParaRPr lang="en-US" sz="4000" b="1" dirty="0">
                  <a:solidFill>
                    <a:srgbClr val="FF0000"/>
                  </a:solidFill>
                </a:endParaRPr>
              </a:p>
            </p:txBody>
          </p:sp>
        </p:grpSp>
        <p:sp>
          <p:nvSpPr>
            <p:cNvPr id="35" name="TextBox 34"/>
            <p:cNvSpPr txBox="1"/>
            <p:nvPr/>
          </p:nvSpPr>
          <p:spPr>
            <a:xfrm>
              <a:off x="3030337" y="5912508"/>
              <a:ext cx="1207251" cy="369332"/>
            </a:xfrm>
            <a:prstGeom prst="rect">
              <a:avLst/>
            </a:prstGeom>
            <a:noFill/>
          </p:spPr>
          <p:txBody>
            <a:bodyPr wrap="square" rtlCol="0">
              <a:spAutoFit/>
            </a:bodyPr>
            <a:lstStyle/>
            <a:p>
              <a:r>
                <a:rPr lang="en-US" dirty="0" smtClean="0"/>
                <a:t>2014</a:t>
              </a:r>
              <a:endParaRPr lang="en-US" dirty="0"/>
            </a:p>
          </p:txBody>
        </p:sp>
        <p:sp>
          <p:nvSpPr>
            <p:cNvPr id="40" name="TextBox 39"/>
            <p:cNvSpPr txBox="1"/>
            <p:nvPr/>
          </p:nvSpPr>
          <p:spPr>
            <a:xfrm>
              <a:off x="8452821" y="5917413"/>
              <a:ext cx="1207251" cy="369332"/>
            </a:xfrm>
            <a:prstGeom prst="rect">
              <a:avLst/>
            </a:prstGeom>
            <a:noFill/>
          </p:spPr>
          <p:txBody>
            <a:bodyPr wrap="square" rtlCol="0">
              <a:spAutoFit/>
            </a:bodyPr>
            <a:lstStyle/>
            <a:p>
              <a:r>
                <a:rPr lang="en-US" dirty="0" smtClean="0"/>
                <a:t>2017</a:t>
              </a:r>
              <a:endParaRPr lang="en-US" dirty="0"/>
            </a:p>
          </p:txBody>
        </p:sp>
      </p:grpSp>
    </p:spTree>
    <p:extLst>
      <p:ext uri="{BB962C8B-B14F-4D97-AF65-F5344CB8AC3E}">
        <p14:creationId xmlns:p14="http://schemas.microsoft.com/office/powerpoint/2010/main" val="210422506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838200" y="189874"/>
            <a:ext cx="10515600" cy="1325563"/>
          </a:xfrm>
        </p:spPr>
        <p:txBody>
          <a:bodyPr>
            <a:normAutofit/>
          </a:bodyPr>
          <a:lstStyle/>
          <a:p>
            <a:r>
              <a:rPr lang="en-US" sz="5400" dirty="0" smtClean="0">
                <a:latin typeface="+mn-lt"/>
              </a:rPr>
              <a:t>Broadened Quality</a:t>
            </a:r>
            <a:endParaRPr lang="en-US" sz="5400" dirty="0">
              <a:latin typeface="+mn-lt"/>
            </a:endParaRPr>
          </a:p>
        </p:txBody>
      </p:sp>
      <p:sp>
        <p:nvSpPr>
          <p:cNvPr id="29" name="Rectangle 28"/>
          <p:cNvSpPr/>
          <p:nvPr/>
        </p:nvSpPr>
        <p:spPr>
          <a:xfrm>
            <a:off x="2408796" y="4972638"/>
            <a:ext cx="1618935" cy="49206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614637" y="4442076"/>
            <a:ext cx="1207251" cy="707886"/>
          </a:xfrm>
          <a:prstGeom prst="rect">
            <a:avLst/>
          </a:prstGeom>
          <a:noFill/>
        </p:spPr>
        <p:txBody>
          <a:bodyPr wrap="square" rtlCol="0">
            <a:spAutoFit/>
          </a:bodyPr>
          <a:lstStyle/>
          <a:p>
            <a:pPr algn="ctr"/>
            <a:r>
              <a:rPr lang="en-US" sz="4000" b="1" dirty="0" smtClean="0">
                <a:solidFill>
                  <a:srgbClr val="FF0000"/>
                </a:solidFill>
              </a:rPr>
              <a:t>4</a:t>
            </a:r>
            <a:endParaRPr lang="en-US" sz="4000" b="1" dirty="0">
              <a:solidFill>
                <a:srgbClr val="FF0000"/>
              </a:solidFill>
            </a:endParaRPr>
          </a:p>
        </p:txBody>
      </p:sp>
      <p:sp>
        <p:nvSpPr>
          <p:cNvPr id="25" name="Rectangle 24"/>
          <p:cNvSpPr/>
          <p:nvPr/>
        </p:nvSpPr>
        <p:spPr>
          <a:xfrm>
            <a:off x="6023187" y="3191055"/>
            <a:ext cx="1618935" cy="22861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6461381" y="2623299"/>
            <a:ext cx="1503964" cy="707887"/>
          </a:xfrm>
          <a:prstGeom prst="rect">
            <a:avLst/>
          </a:prstGeom>
          <a:noFill/>
        </p:spPr>
        <p:txBody>
          <a:bodyPr wrap="square" rtlCol="0">
            <a:spAutoFit/>
          </a:bodyPr>
          <a:lstStyle/>
          <a:p>
            <a:r>
              <a:rPr lang="en-US" sz="4000" b="1" dirty="0" smtClean="0">
                <a:solidFill>
                  <a:srgbClr val="FF0000"/>
                </a:solidFill>
              </a:rPr>
              <a:t>20</a:t>
            </a:r>
            <a:endParaRPr lang="en-US" sz="4000" b="1" dirty="0">
              <a:solidFill>
                <a:srgbClr val="FF0000"/>
              </a:solidFill>
            </a:endParaRPr>
          </a:p>
        </p:txBody>
      </p:sp>
      <p:sp>
        <p:nvSpPr>
          <p:cNvPr id="28" name="Rectangle 27"/>
          <p:cNvSpPr/>
          <p:nvPr/>
        </p:nvSpPr>
        <p:spPr>
          <a:xfrm>
            <a:off x="4216396" y="4442079"/>
            <a:ext cx="1618935" cy="104759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4651534" y="3883020"/>
            <a:ext cx="1207251" cy="707886"/>
          </a:xfrm>
          <a:prstGeom prst="rect">
            <a:avLst/>
          </a:prstGeom>
          <a:noFill/>
        </p:spPr>
        <p:txBody>
          <a:bodyPr wrap="square" rtlCol="0">
            <a:spAutoFit/>
          </a:bodyPr>
          <a:lstStyle/>
          <a:p>
            <a:r>
              <a:rPr lang="en-US" sz="4000" b="1" dirty="0" smtClean="0">
                <a:solidFill>
                  <a:srgbClr val="FF0000"/>
                </a:solidFill>
              </a:rPr>
              <a:t>15</a:t>
            </a:r>
            <a:endParaRPr lang="en-US" sz="4000" b="1" dirty="0">
              <a:solidFill>
                <a:srgbClr val="FF0000"/>
              </a:solidFill>
            </a:endParaRPr>
          </a:p>
        </p:txBody>
      </p:sp>
      <p:sp>
        <p:nvSpPr>
          <p:cNvPr id="27" name="Rectangle 26"/>
          <p:cNvSpPr/>
          <p:nvPr/>
        </p:nvSpPr>
        <p:spPr>
          <a:xfrm>
            <a:off x="7829975" y="2457224"/>
            <a:ext cx="1618935" cy="302000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8288567" y="972148"/>
            <a:ext cx="800793" cy="707886"/>
          </a:xfrm>
          <a:prstGeom prst="rect">
            <a:avLst/>
          </a:prstGeom>
          <a:noFill/>
        </p:spPr>
        <p:txBody>
          <a:bodyPr wrap="square" rtlCol="0">
            <a:spAutoFit/>
          </a:bodyPr>
          <a:lstStyle/>
          <a:p>
            <a:r>
              <a:rPr lang="en-US" sz="4000" b="1" dirty="0" smtClean="0">
                <a:solidFill>
                  <a:srgbClr val="FF0000"/>
                </a:solidFill>
              </a:rPr>
              <a:t>45</a:t>
            </a:r>
            <a:endParaRPr lang="en-US" sz="4000" b="1" dirty="0">
              <a:solidFill>
                <a:srgbClr val="FF0000"/>
              </a:solidFill>
            </a:endParaRPr>
          </a:p>
        </p:txBody>
      </p:sp>
      <p:sp>
        <p:nvSpPr>
          <p:cNvPr id="35" name="TextBox 34"/>
          <p:cNvSpPr txBox="1"/>
          <p:nvPr/>
        </p:nvSpPr>
        <p:spPr>
          <a:xfrm>
            <a:off x="2866083" y="5459364"/>
            <a:ext cx="1207251" cy="369332"/>
          </a:xfrm>
          <a:prstGeom prst="rect">
            <a:avLst/>
          </a:prstGeom>
          <a:noFill/>
        </p:spPr>
        <p:txBody>
          <a:bodyPr wrap="square" rtlCol="0">
            <a:spAutoFit/>
          </a:bodyPr>
          <a:lstStyle/>
          <a:p>
            <a:r>
              <a:rPr lang="en-US" dirty="0" smtClean="0"/>
              <a:t>2014</a:t>
            </a:r>
            <a:endParaRPr lang="en-US" dirty="0"/>
          </a:p>
        </p:txBody>
      </p:sp>
      <p:sp>
        <p:nvSpPr>
          <p:cNvPr id="40" name="TextBox 39"/>
          <p:cNvSpPr txBox="1"/>
          <p:nvPr/>
        </p:nvSpPr>
        <p:spPr>
          <a:xfrm>
            <a:off x="8288567" y="5464269"/>
            <a:ext cx="1207251" cy="369332"/>
          </a:xfrm>
          <a:prstGeom prst="rect">
            <a:avLst/>
          </a:prstGeom>
          <a:noFill/>
        </p:spPr>
        <p:txBody>
          <a:bodyPr wrap="square" rtlCol="0">
            <a:spAutoFit/>
          </a:bodyPr>
          <a:lstStyle/>
          <a:p>
            <a:r>
              <a:rPr lang="en-US" dirty="0" smtClean="0"/>
              <a:t>2017</a:t>
            </a:r>
            <a:endParaRPr lang="en-US" dirty="0"/>
          </a:p>
        </p:txBody>
      </p:sp>
      <p:sp>
        <p:nvSpPr>
          <p:cNvPr id="20" name="Rectangle 19"/>
          <p:cNvSpPr/>
          <p:nvPr/>
        </p:nvSpPr>
        <p:spPr>
          <a:xfrm>
            <a:off x="7829974" y="1531880"/>
            <a:ext cx="1618935" cy="92534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8330875" y="1728392"/>
            <a:ext cx="800793" cy="553998"/>
          </a:xfrm>
          <a:prstGeom prst="rect">
            <a:avLst/>
          </a:prstGeom>
          <a:noFill/>
        </p:spPr>
        <p:txBody>
          <a:bodyPr wrap="square" rtlCol="0">
            <a:spAutoFit/>
          </a:bodyPr>
          <a:lstStyle/>
          <a:p>
            <a:r>
              <a:rPr lang="en-US" sz="3000" b="1" dirty="0" smtClean="0">
                <a:solidFill>
                  <a:srgbClr val="002060"/>
                </a:solidFill>
              </a:rPr>
              <a:t>10</a:t>
            </a:r>
            <a:endParaRPr lang="en-US" sz="3000" b="1" dirty="0">
              <a:solidFill>
                <a:srgbClr val="002060"/>
              </a:solidFill>
            </a:endParaRPr>
          </a:p>
        </p:txBody>
      </p:sp>
      <p:sp>
        <p:nvSpPr>
          <p:cNvPr id="22" name="TextBox 21"/>
          <p:cNvSpPr txBox="1"/>
          <p:nvPr/>
        </p:nvSpPr>
        <p:spPr>
          <a:xfrm>
            <a:off x="8330875" y="3360891"/>
            <a:ext cx="617131" cy="553998"/>
          </a:xfrm>
          <a:prstGeom prst="rect">
            <a:avLst/>
          </a:prstGeom>
          <a:noFill/>
        </p:spPr>
        <p:txBody>
          <a:bodyPr wrap="square" rtlCol="0">
            <a:spAutoFit/>
          </a:bodyPr>
          <a:lstStyle/>
          <a:p>
            <a:r>
              <a:rPr lang="en-US" sz="3000" b="1" dirty="0" smtClean="0">
                <a:solidFill>
                  <a:srgbClr val="002060"/>
                </a:solidFill>
              </a:rPr>
              <a:t>35</a:t>
            </a:r>
            <a:endParaRPr lang="en-US" sz="3000" b="1" dirty="0">
              <a:solidFill>
                <a:srgbClr val="002060"/>
              </a:solidFill>
            </a:endParaRPr>
          </a:p>
        </p:txBody>
      </p:sp>
    </p:spTree>
    <p:extLst>
      <p:ext uri="{BB962C8B-B14F-4D97-AF65-F5344CB8AC3E}">
        <p14:creationId xmlns:p14="http://schemas.microsoft.com/office/powerpoint/2010/main" val="252607334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011" y="848965"/>
            <a:ext cx="4390293" cy="1325563"/>
          </a:xfrm>
        </p:spPr>
        <p:txBody>
          <a:bodyPr>
            <a:normAutofit fontScale="90000"/>
          </a:bodyPr>
          <a:lstStyle/>
          <a:p>
            <a:r>
              <a:rPr lang="en-US" sz="5400" dirty="0" smtClean="0">
                <a:latin typeface="+mn-lt"/>
              </a:rPr>
              <a:t>Erika </a:t>
            </a:r>
            <a:br>
              <a:rPr lang="en-US" sz="5400" dirty="0" smtClean="0">
                <a:latin typeface="+mn-lt"/>
              </a:rPr>
            </a:br>
            <a:r>
              <a:rPr lang="en-US" sz="5400" dirty="0" smtClean="0">
                <a:latin typeface="+mn-lt"/>
              </a:rPr>
              <a:t>Wilson</a:t>
            </a:r>
            <a:endParaRPr lang="en-US" sz="5400" dirty="0">
              <a:latin typeface="+mn-l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0880" y="164123"/>
            <a:ext cx="5310240" cy="6494586"/>
          </a:xfrm>
          <a:prstGeom prst="rect">
            <a:avLst/>
          </a:prstGeom>
        </p:spPr>
      </p:pic>
      <p:sp>
        <p:nvSpPr>
          <p:cNvPr id="6" name="Title 1"/>
          <p:cNvSpPr txBox="1">
            <a:spLocks/>
          </p:cNvSpPr>
          <p:nvPr/>
        </p:nvSpPr>
        <p:spPr>
          <a:xfrm>
            <a:off x="-3358663" y="2766217"/>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smtClean="0"/>
              <a:t>Director</a:t>
            </a:r>
            <a:endParaRPr lang="en-US" dirty="0"/>
          </a:p>
        </p:txBody>
      </p:sp>
      <p:sp>
        <p:nvSpPr>
          <p:cNvPr id="7" name="Title 1"/>
          <p:cNvSpPr txBox="1">
            <a:spLocks/>
          </p:cNvSpPr>
          <p:nvPr/>
        </p:nvSpPr>
        <p:spPr>
          <a:xfrm>
            <a:off x="243252" y="4683469"/>
            <a:ext cx="3311769"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smtClean="0"/>
              <a:t>IT RAD Integrations</a:t>
            </a:r>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6346" y="1511746"/>
            <a:ext cx="3832534" cy="3834507"/>
          </a:xfrm>
          <a:prstGeom prst="rect">
            <a:avLst/>
          </a:prstGeom>
        </p:spPr>
      </p:pic>
    </p:spTree>
    <p:extLst>
      <p:ext uri="{BB962C8B-B14F-4D97-AF65-F5344CB8AC3E}">
        <p14:creationId xmlns:p14="http://schemas.microsoft.com/office/powerpoint/2010/main" val="21156049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838200" y="429472"/>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1499548" y="4477737"/>
            <a:ext cx="9192904" cy="1569660"/>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Scale</a:t>
            </a:r>
            <a:r>
              <a:rPr lang="en-US" sz="4800" b="1" dirty="0">
                <a:ln w="0"/>
                <a:effectLst>
                  <a:outerShdw blurRad="38100" dist="19050" dir="2700000" algn="tl" rotWithShape="0">
                    <a:schemeClr val="dk1">
                      <a:alpha val="40000"/>
                    </a:schemeClr>
                  </a:outerShdw>
                </a:effectLst>
              </a:rPr>
              <a:t>, Share, Broaden, Your Test Automation!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1176" y="1200838"/>
            <a:ext cx="3514166" cy="3451841"/>
          </a:xfrm>
          <a:prstGeom prst="rect">
            <a:avLst/>
          </a:prstGeom>
        </p:spPr>
      </p:pic>
      <p:pic>
        <p:nvPicPr>
          <p:cNvPr id="66564" name="Picture 4" descr="Image result for red pi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351" y="1403300"/>
            <a:ext cx="4062558" cy="304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01401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Thanks For Your Time</a:t>
            </a:r>
            <a:endParaRPr lang="en-US" sz="4000" dirty="0"/>
          </a:p>
        </p:txBody>
      </p:sp>
    </p:spTree>
    <p:extLst>
      <p:ext uri="{BB962C8B-B14F-4D97-AF65-F5344CB8AC3E}">
        <p14:creationId xmlns:p14="http://schemas.microsoft.com/office/powerpoint/2010/main" val="17008589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137" y="2598595"/>
            <a:ext cx="10515600" cy="1325563"/>
          </a:xfrm>
        </p:spPr>
        <p:txBody>
          <a:bodyPr>
            <a:noAutofit/>
          </a:bodyPr>
          <a:lstStyle/>
          <a:p>
            <a:r>
              <a:rPr lang="en-US" dirty="0" smtClean="0"/>
              <a:t>Who Has A Test Automation Process?</a:t>
            </a:r>
            <a:endParaRPr lang="en-US" dirty="0"/>
          </a:p>
        </p:txBody>
      </p:sp>
    </p:spTree>
    <p:extLst>
      <p:ext uri="{BB962C8B-B14F-4D97-AF65-F5344CB8AC3E}">
        <p14:creationId xmlns:p14="http://schemas.microsoft.com/office/powerpoint/2010/main" val="34617198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8044</TotalTime>
  <Words>2969</Words>
  <Application>Microsoft Office PowerPoint</Application>
  <PresentationFormat>Widescreen</PresentationFormat>
  <Paragraphs>413</Paragraphs>
  <Slides>85</Slides>
  <Notes>79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85</vt:i4>
      </vt:variant>
    </vt:vector>
  </HeadingPairs>
  <TitlesOfParts>
    <vt:vector size="90" baseType="lpstr">
      <vt:lpstr>Arial</vt:lpstr>
      <vt:lpstr>Calibri</vt:lpstr>
      <vt:lpstr>Calibri Light</vt:lpstr>
      <vt:lpstr>Wingdings</vt:lpstr>
      <vt:lpstr>Office Theme</vt:lpstr>
      <vt:lpstr>Test Automation Pipeline  Enabling Critical Feedback For Your Quality Cycle</vt:lpstr>
      <vt:lpstr>PowerPoint Presentation</vt:lpstr>
      <vt:lpstr>PowerPoint Presentation</vt:lpstr>
      <vt:lpstr>PowerPoint Presentation</vt:lpstr>
      <vt:lpstr>Shameless Promotion #1</vt:lpstr>
      <vt:lpstr>Shameless Promotion #2</vt:lpstr>
      <vt:lpstr>Shameless Promotion #2</vt:lpstr>
      <vt:lpstr>PowerPoint Presentation</vt:lpstr>
      <vt:lpstr>Who Has A Test Automation Process?</vt:lpstr>
      <vt:lpstr>Quiz Time!  (count “yes” responses in your head)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Automation Pipeline  Core Concepts</vt:lpstr>
      <vt:lpstr>Generic: Testing For Any Product</vt:lpstr>
      <vt:lpstr>Adopted Early: Minimize Ambiguity</vt:lpstr>
      <vt:lpstr>Test Automation Pipeline Components</vt:lpstr>
      <vt:lpstr>Test Orchestrator</vt:lpstr>
      <vt:lpstr>PowerPoint Presentation</vt:lpstr>
      <vt:lpstr>Test Execution Environment</vt:lpstr>
      <vt:lpstr>PowerPoint Presentation</vt:lpstr>
      <vt:lpstr>PowerPoint Presentation</vt:lpstr>
      <vt:lpstr>PowerPoint Presentation</vt:lpstr>
      <vt:lpstr>Test Automation Pipeline Process Implementation</vt:lpstr>
      <vt:lpstr>Test Automation Pipeline Step 1: Pick A Test Orchestrator</vt:lpstr>
      <vt:lpstr>Step 1: Pick A Test Orchestrator</vt:lpstr>
      <vt:lpstr>Step 1: Pick A Test Orchestrator</vt:lpstr>
      <vt:lpstr>Step 1: Pick A Test Orchestrator</vt:lpstr>
      <vt:lpstr>Step 1: Pick A Test Orchestrator</vt:lpstr>
      <vt:lpstr>Step 1: Pick A Test Orchestrator</vt:lpstr>
      <vt:lpstr>Step 1: Pick A Test Orchestrator</vt:lpstr>
      <vt:lpstr>Test Automation Pipeline Example Orchestrator</vt:lpstr>
      <vt:lpstr>PowerPoint Presentation</vt:lpstr>
      <vt:lpstr>PowerPoint Presentation</vt:lpstr>
      <vt:lpstr>PowerPoint Presentation</vt:lpstr>
      <vt:lpstr>PowerPoint Presentation</vt:lpstr>
      <vt:lpstr>PowerPoint Presentation</vt:lpstr>
      <vt:lpstr>Test Automation Pipeline Step 2: Pick A Test Execution Environment</vt:lpstr>
      <vt:lpstr>Step 2: Pick A Test Execution Environment</vt:lpstr>
      <vt:lpstr>Step 2: Pick A Test Execution Environment</vt:lpstr>
      <vt:lpstr>Step 2: Pick A Test Execution Environment</vt:lpstr>
      <vt:lpstr>Step 2: Pick A Test Execution Environment</vt:lpstr>
      <vt:lpstr>Step 2: Pick A Test Execution Environment</vt:lpstr>
      <vt:lpstr>Step 2: Pick A Test Execution Environment</vt:lpstr>
      <vt:lpstr>Step 2: Pick A Test Execution Environment</vt:lpstr>
      <vt:lpstr>Test Automation Pipeline Example Execution Environments</vt:lpstr>
      <vt:lpstr>PowerPoint Presentation</vt:lpstr>
      <vt:lpstr>PowerPoint Presentation</vt:lpstr>
      <vt:lpstr>PowerPoint Presentation</vt:lpstr>
      <vt:lpstr>PowerPoint Presentation</vt:lpstr>
      <vt:lpstr>PowerPoint Presentation</vt:lpstr>
      <vt:lpstr>PowerPoint Presentation</vt:lpstr>
      <vt:lpstr>Test Automation Pipeline Step 3: Define Your Trigger Strategy</vt:lpstr>
      <vt:lpstr>Step 3: Define Your Trigger Strategy</vt:lpstr>
      <vt:lpstr>Test Automation Pipeline Example Trigger Strategy</vt:lpstr>
      <vt:lpstr>PowerPoint Presentation</vt:lpstr>
      <vt:lpstr>Test Automation Pipeline Step 4: Educate Your Team</vt:lpstr>
      <vt:lpstr>Step 4: Educate Your Team</vt:lpstr>
      <vt:lpstr>Test Automation Pipeline Example Education Strategies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Automation Pipeline Wins</vt:lpstr>
      <vt:lpstr>Scaled Our Tests</vt:lpstr>
      <vt:lpstr>Broadened Quality</vt:lpstr>
      <vt:lpstr>Erika  Wilson</vt:lpstr>
      <vt:lpstr>PowerPoint Presentation</vt:lpstr>
      <vt:lpstr>Thanks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Konkolowicz, Maciek</dc:creator>
  <cp:lastModifiedBy>Konkolowicz, Maciek</cp:lastModifiedBy>
  <cp:revision>237</cp:revision>
  <dcterms:created xsi:type="dcterms:W3CDTF">2017-08-23T16:20:25Z</dcterms:created>
  <dcterms:modified xsi:type="dcterms:W3CDTF">2017-09-13T02:07:28Z</dcterms:modified>
</cp:coreProperties>
</file>